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5" r:id="rId10"/>
    <p:sldId id="267" r:id="rId11"/>
    <p:sldId id="266"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 id="305" r:id="rId49"/>
    <p:sldId id="303" r:id="rId50"/>
    <p:sldId id="306" r:id="rId51"/>
    <p:sldId id="307" r:id="rId52"/>
    <p:sldId id="309" r:id="rId53"/>
    <p:sldId id="310" r:id="rId54"/>
    <p:sldId id="311" r:id="rId55"/>
    <p:sldId id="312" r:id="rId56"/>
    <p:sldId id="313" r:id="rId57"/>
    <p:sldId id="308"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8" d="100"/>
          <a:sy n="78" d="100"/>
        </p:scale>
        <p:origin x="-1332" y="-27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12/2/2021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12/2/2021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12/2/2021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12/2/2021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12/2/2021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iode"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en.wikipedia.org/wiki/Shunt_(electrica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sunpowersource.com/thin-film-solar-pane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energysage.com/solar/101/about-solar-panels/thin-film-solar-panels-amorphous-cadmium-telluride-and-cig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3" name="Picture 17"/>
          <p:cNvPicPr>
            <a:picLocks noChangeAspect="1" noChangeArrowheads="1"/>
          </p:cNvPicPr>
          <p:nvPr/>
        </p:nvPicPr>
        <p:blipFill>
          <a:blip r:embed="rId2"/>
          <a:srcRect/>
          <a:stretch>
            <a:fillRect/>
          </a:stretch>
        </p:blipFill>
        <p:spPr bwMode="auto">
          <a:xfrm>
            <a:off x="2133600" y="4855221"/>
            <a:ext cx="3124200" cy="2002779"/>
          </a:xfrm>
          <a:prstGeom prst="rect">
            <a:avLst/>
          </a:prstGeom>
          <a:noFill/>
          <a:ln w="9525">
            <a:noFill/>
            <a:miter lim="800000"/>
            <a:headEnd/>
            <a:tailEnd/>
          </a:ln>
          <a:effectLst/>
        </p:spPr>
      </p:pic>
      <p:pic>
        <p:nvPicPr>
          <p:cNvPr id="14349" name="Picture 13"/>
          <p:cNvPicPr>
            <a:picLocks noChangeAspect="1" noChangeArrowheads="1"/>
          </p:cNvPicPr>
          <p:nvPr/>
        </p:nvPicPr>
        <p:blipFill>
          <a:blip r:embed="rId3"/>
          <a:srcRect/>
          <a:stretch>
            <a:fillRect/>
          </a:stretch>
        </p:blipFill>
        <p:spPr bwMode="auto">
          <a:xfrm>
            <a:off x="0" y="4933007"/>
            <a:ext cx="2133600" cy="1924993"/>
          </a:xfrm>
          <a:prstGeom prst="rect">
            <a:avLst/>
          </a:prstGeom>
          <a:noFill/>
          <a:ln w="9525">
            <a:noFill/>
            <a:miter lim="800000"/>
            <a:headEnd/>
            <a:tailEnd/>
          </a:ln>
          <a:effectLst/>
        </p:spPr>
      </p:pic>
      <p:pic>
        <p:nvPicPr>
          <p:cNvPr id="14352" name="Picture 16"/>
          <p:cNvPicPr>
            <a:picLocks noChangeAspect="1" noChangeArrowheads="1"/>
          </p:cNvPicPr>
          <p:nvPr/>
        </p:nvPicPr>
        <p:blipFill>
          <a:blip r:embed="rId4"/>
          <a:srcRect/>
          <a:stretch>
            <a:fillRect/>
          </a:stretch>
        </p:blipFill>
        <p:spPr bwMode="auto">
          <a:xfrm>
            <a:off x="4819650" y="3810000"/>
            <a:ext cx="4324350" cy="3048000"/>
          </a:xfrm>
          <a:prstGeom prst="rect">
            <a:avLst/>
          </a:prstGeom>
          <a:noFill/>
          <a:ln w="9525">
            <a:noFill/>
            <a:miter lim="800000"/>
            <a:headEnd/>
            <a:tailEnd/>
          </a:ln>
          <a:effectLst/>
        </p:spPr>
      </p:pic>
      <p:pic>
        <p:nvPicPr>
          <p:cNvPr id="14342" name="Picture 6" descr="Solar water pumping system | Solar pump | Solar water solutions"/>
          <p:cNvPicPr>
            <a:picLocks noChangeAspect="1" noChangeArrowheads="1"/>
          </p:cNvPicPr>
          <p:nvPr/>
        </p:nvPicPr>
        <p:blipFill>
          <a:blip r:embed="rId5"/>
          <a:srcRect/>
          <a:stretch>
            <a:fillRect/>
          </a:stretch>
        </p:blipFill>
        <p:spPr bwMode="auto">
          <a:xfrm>
            <a:off x="0" y="1143000"/>
            <a:ext cx="9144000" cy="3838576"/>
          </a:xfrm>
          <a:prstGeom prst="rect">
            <a:avLst/>
          </a:prstGeom>
          <a:noFill/>
        </p:spPr>
      </p:pic>
      <p:sp>
        <p:nvSpPr>
          <p:cNvPr id="2" name="Title 1"/>
          <p:cNvSpPr>
            <a:spLocks noGrp="1"/>
          </p:cNvSpPr>
          <p:nvPr>
            <p:ph type="ctrTitle"/>
          </p:nvPr>
        </p:nvSpPr>
        <p:spPr>
          <a:xfrm>
            <a:off x="0" y="1"/>
            <a:ext cx="9144000" cy="1143000"/>
          </a:xfrm>
        </p:spPr>
        <p:txBody>
          <a:bodyPr>
            <a:noAutofit/>
          </a:bodyPr>
          <a:lstStyle/>
          <a:p>
            <a:pPr algn="ctr"/>
            <a:r>
              <a:rPr lang="en-US" sz="3600" dirty="0" smtClean="0">
                <a:solidFill>
                  <a:schemeClr val="tx1"/>
                </a:solidFill>
              </a:rPr>
              <a:t/>
            </a:r>
            <a:br>
              <a:rPr lang="en-US" sz="3600" dirty="0" smtClean="0">
                <a:solidFill>
                  <a:schemeClr val="tx1"/>
                </a:solidFill>
              </a:rPr>
            </a:br>
            <a:r>
              <a:rPr lang="en-US" sz="3600" dirty="0" smtClean="0">
                <a:solidFill>
                  <a:schemeClr val="tx1"/>
                </a:solidFill>
              </a:rPr>
              <a:t>Unit 2</a:t>
            </a:r>
            <a:br>
              <a:rPr lang="en-US" sz="3600" dirty="0" smtClean="0">
                <a:solidFill>
                  <a:schemeClr val="tx1"/>
                </a:solidFill>
              </a:rPr>
            </a:br>
            <a:r>
              <a:rPr lang="en-US" sz="3600" dirty="0" smtClean="0">
                <a:solidFill>
                  <a:schemeClr val="tx1"/>
                </a:solidFill>
              </a:rPr>
              <a:t>Solar PV Systems</a:t>
            </a:r>
            <a:endParaRPr lang="en-US" sz="3600" dirty="0">
              <a:solidFill>
                <a:schemeClr val="tx1"/>
              </a:solidFill>
            </a:endParaRPr>
          </a:p>
        </p:txBody>
      </p:sp>
      <p:sp>
        <p:nvSpPr>
          <p:cNvPr id="14338" name="AutoShape 2" descr="Solar Water Pump dealer | Solar water pump | Apollo Power Syste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0" name="AutoShape 4" descr="Solar Water Pump dealer | Solar water pump | Apollo Power Syste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8" name="AutoShape 12" descr="data:image/jpeg;base64,/9j/4AAQSkZJRgABAQAAAQABAAD/2wCEAAkGBxAPDw8PDxAQDw0QDhAQDw8OEBAODw8PFhIWFhcVFRUYHSgsGBsmGxMVITEnJiorLi4uFx8zRD8uOyouLisBCgoKDg0OGxAQGysfIB8uLy0tLS0vLS0rLSsrKystLS0rLS0rLSstLS0tLS0rLSsrLSstKy0tLSstLS0tLSs3Lf/AABEIAOEA4QMBIgACEQEDEQH/xAAcAAACAgMBAQAAAAAAAAAAAAAAAQIGBAUHAwj/xABNEAABAwICBAkGCQwBAgcAAAABAAIDBBESIQUGMUETIjRRVGF0k7MHFBUycdEWIzVCgZGUsdIXM1JTYnJzobLB0/CCJMNDY3WFksLh/8QAGQEBAAMBAQAAAAAAAAAAAAAAAAEDBAIF/8QAJREBAAIBAwMFAQEBAAAAAAAAAAECAxExMhITYQQUIUFRIoFC/9oADAMBAAIRAxEAPwDuKEnuDQSSA0AkkmwAG0krC9MUvSafvo/egzkLB9MUvSafvo/en6Ypekwd9H700NWahYXpil6TB30fvR6Xpekwd9H700NWahYXpel6TB30fvR6XpukQd9H700NWahYXpem6RB30fvR6WpukQd9H71OiNWahYXpam6RB3sfvT9LU3SIO9j96aGrMQsP0tTdIg72P3o9K03SIO9j96aGsMxCw/StN0iDvY/ej0rTdIg72P3ppJrDMQsP0rTdIg72P3o9K0/SIe9Z700k1hmIWH6Up+kQ96z3p+lKf9fD3rPemkmsMtCxPSlP+vh71nvR6Up/18Pes96aSawy0LE9J0/6+HvWe9HpOn/Xw96z3ppJrDLQsT0nT/r4e9Z70ek6f9fD3rPemkmsMtC84J2SC7HteAbEscHAHmuPaF6KEhCEINdrFyKs7JP4bl8ytaOZfTesXIqzss/huXzO0K7F9qM30A0cylhHMhSCuUEGjmUg0cwQApKUANCkGhAUgpAGjmUsIQE1KDAUgEgpBEABTASCkFKDATASCkFJJgKQCiFJShIBSsoqQUoSCkAohSRBgKYCgpAqUJhOygCsmKklf6kUjv3Y3u+4JrBo6P5L+Rzdrf4USuCqnk3ppIqSUSMfG41TnASNLCW8FGL2O7I/UrWvPy85elh4QEIQq1jX6xciq+yz+G5fNIX0trDyKr7LP4bl81NCvw/ajNvBgJhCkFcoCYCAE1KDUkgFIIAKQQG/VzpqUBSCSkpQYTBC2WiKOLC+qq3iKggI4V5uMbzsjbbMk77Z2+haOo12rZXukgqhAHPLaSjpICbsFxiJcwXAHOcyNwBVV8sVnRbTFNo1bOGklf6kUj/3Y3u+4LLj0HVnZTTD95jmf1WVVl0tVPBMlbpSala7ORrHsM8+HJjTwmTf7Am1yF4TUs7iWPFZ589pdK+aobE2npsFyDizaS0555Ns3aSFXOefxZ7eP1cnaGmaMUnBRNBsXS1FOwA7bG7tqi+ija5zJK2hje1pc5rqkOc1tr3OEG2SovAwgNkbTxmLOOnilq2OkdLYXleGWJztla17DYFnaI0GaqYUEPmhffhaioa6ea7Ra4DrlpDbnmu4bcgo79k+3qv2r+r7K8E01XFK0OwF0bJi3Ha9ruDb5G/0FaySkcJnQN48gldEMOeNwdhy9tlddNVUWiaRlHStbFPIw5MAbwETtrup7j/uWdQrKwaNpRMWyOrqpj2UjY2Y3QtLfzpB3m4A32PWrK5LRXqt/iu2Ks26a/6xtK6SoqWo80wVVbVMHx3m742QxuAu4XLXEho2ndZYr9aIQHyM0TUPpw4sjlmmmbwklrgWawAc5zOVudV10NQ7HFh0iap7XPrXySFgZCLOwuBbzYS6+8NavF7GMAqDSDzdt46WKoq2kmQAFz3AFpcAczlYkgbFROS0/a+MVI+lok1jqcbKePRtDDUm7n+cyucyKPDi42OQWIALjc5Cwte6xxrpVEySsGjIYIcLcAigL532sLesc7FxseKN97X0JpDH/wBKW0Inns+eeSd0hhZ62BzmvcG+qXOyO0DcvIzxuz4SjZDSjDE0Ur3edSbbuvEb4sIJxbG2C56p/XXTH43TtcdJYWN9JMbJUH1YYizzeO+R4sQtfbkTZovvWVoB1ZpesbSM0pWvpomlz6holYHNvdxeS8EXuQL3sAMlXXVz7fF1L3VtZdsraemZGWxvOTQQW5vyOQyblvK7lqvoqPQ2j3GWSSYg8JIZTZz5XAYYmtucOxtwCdm9N0/ELvoaARxBjfVbkASS+1hm4n5x9b/ks5VTyd1j54KmaQ3kfWvc47vzUWQ6gMvoVrU2r0zoituqNQhCFy6a/WHkdX2Wfw3L5xDcQuPWAu4c4/SH9/8AbfR2sPI6vss/huXzfG4tIIyIzBV+H7Z828EEwFkSRBzTIwWAtwjB8wneP2T/ACOXNfwVygKQSspAKQL1bHYXdsOwb3e4da9ODEfrZyfobQz97nPV9fMvFziTcm5O0lEGXX/sBsCEBNSgws3ROj3VEmG4ZG1pfNK7JkUQ2uJ+7rWPSUz5XtjjGJ7zZoHP7l66yaXbCx2jaJ82JhLtIVMEYcHcWzmh18mtvb29ZXGS/TCzHj6p8NfrPrHFVObBTyTR6JpwGtbDAC+ebM3JLgS5x37gL22LU4qh+LjaQNQI7VDgHRsp6UAAMAFyMt3WBncqRdKTG2OLSbgfk+Jzywl5OczhgIOeeW8WvZq8zT4mvL4XmGF4NbJNVgGokLuKwFwbvDgLX+c5Y21LzYjBI6lqXQOxMoYp5wMUlwDI7iC+f0E2GxpWO+jAD43R04dG/HVyvrWufI/dE20oBN77L3NzsC9Awl4dwNCySoZaJrqollJBbJ1+G4pw7Cd1ztIXnwjAwHFQtip3WYzgnPdVSk3JN2uxAZE3Is2w2m5D1YCXswNoW1FUBFDEwSz+bMdZocBx8LiNl7m13bwV2HVfRcWhNH8POIn1JJAwMZHw820NFgCWN5zzdS1nkp1Tke411S6Nz5mh4wQMi4NhN7jiNIcbWFgALb7BWHW7VqpqJeFkmhigZ8XBC0SOLY95zAF8rn6Auq6a/Lm8zp8KhDJwhn0jW4pIYzjks0uM0mWFjQN2Y+iwVM0nVS1Ur6yZle50sjvMWYRHHfFYEAg5N4uza72FZ2sukhWSCOFla3RdG3DJwLMIdxrYr5gucbAYhtK0YoXcWR1HUl8/EoGPmDMDcVg7OPPaANlzicpvfqlFKdMG7RVi6J8L2yRgy10s9ZA0WDhxRcC5FwNpJebbgpxcE0GsdT0YiB4KlppKt0hDhY4yGPBc1u039Zzvbbzbo9jj5u2KmjEAMlZNJWxkOs61hZ7RliwAC93OvvykJWXNZwOj442HgqeldJLMLgbS3G7EG4sRJyLj7Vw7QLWxgU4fQiWfC+eYsqZnQM9bA5xa6x+c6wJ2DcQpiqhvjM0AhpeLThlBGfOZb3BfiaNtg519gsFENw2gE9FjqA19RIad0hgZfFhLjESP0nW5gNxvudVdGnSVU2COoDaSjbiBjpmRAsxi5dYCzn2Jzvssgt/kl0JJM46TmmlkfKZGsZIxsUbuMCZbA5jLmAytmszW/TXnMwjjN6aElrD+sf8AOkPtOzq9q3ut2lBSwCljNp5mce3rRQH5vU52/wCnqKoIK1YMf/UsnqMn/MOo+Szkc3a3+FErkqZ5K+Rzdsf4MSuapy85X4eEBCEKtY1+sPI6vss/huXze0L6Q1g5HV9ln8Ny+cAtGH7Z8+8PSCYscHN25ggi7XA5EEbwQsz0e6Uh1Mx8jXGxjaC98Tv0XdW0h28dYK2erGrZqvjZSWU4cRxfXlI2gcw5z/o6FoyCKECNjGxQA8YNFgR+0fnHrOam+SK7OaY5ndzE6u1Yt8Q83IGRa4j22OQ6yvCUcASwAiYZPe4FpbfcwHMbfWOZ3W39ZqqaGVzRDK9kV88DmWkO8Oub5DYLj1rqv6Y0aDiNVG2SO8krpo7tMUbRZrb5G5BGRuMupcxm/Xc4fxztMBbuu1ckZd0J4ZoawuaBaVhdsBaL33bDvWmV8TE7M9qzG4TAv7UltqeRlDCK2aOSR7jhpoo2Y3YiCRIRsAyNr8yi1orGpWs2nSBpKd2j4eAijnk0rVxWbwEeN1PGTaw/aNjs3jqVNc1+EudHpCSnDx53I+csFRUZkMa4xnIHebnaeZektDUzOc58OkZKyTE+SR4LWxQOBJDeKeMQ45DYDbeQJRavTG8jNGVjohdtNFJI0OElh8ZIBGN+dsgTYbAVjmZmdZbq1iI0h4ejnlzoTTNFVI0HFUVbGtpabDfCc24eLtvsbltJXieCwtlEFG2ngOBkb53PdUy2Bc9zRLcj1SbWAGFue1bf4IVZaIBQBr3HhJ6l9RiDssQjaMY2Ze1w3AXWQzVWuuZW0NFGbcHDA+dz+BFvzhJkN3bd+0k2yChLSuZxnwuloGOl+MqZ8DpRC3bwYIad9gQNpwtVm8nmgH6RqIpiYfNaZwijijp2sxkC+bjGL58Zx23vsyXizUerIZA46PjhDg+WZgD5HOtsGJuYFyAMs7ldK0rpFmh6aOnpWsZVvaCA1jA2CK97loFsTrf7bOYiZnSEWtFY1lehQMihDS9zGNGJ7mEsLjbq3dXsXGfKZrWC92jqV1QalzmY+Cdje1uZ4PEXXDsgTb+yuR1nmraMXwU8xa4BwDpGl4uGvw8wPzbqixalyfGPfpWqdUScV0rA5vxVrFoBfvyG21srJMaToROsaqM6njdbDBXS0cWF1Q8Ptw01rcUiMhvM29zbEd5U2aPeD8nzmpqsIpGvc8cHEThBa0MbiuOK252AneCrwPJ9RkRsfUVb4mEOfHeINkk3uJ3XFhzgDavWDUXR7HPe508j3NIa58rGGK4txMIFrDIXvYbFCVEl0e63mraemjMAdJVzuqDmWmx2zAWbiDQBtcetITm/nfA6PjjjPBQU7nxyAkNvcsL3FwbixEna4jrV+ZqfohkfBlhIxYi51UQ51tgNrZBZLdCaHa5j+AgvG1rWh0rnss3PNpNjmSTcZkqdJR1R+udNglDm0rJaIz1jo+Ec2NkhjxOu2MuERLcyHOtzN5iu06t0DNEaPDpy2R0Qzs1rOGqHEubGLAXAJ352HUtJQs0ZTSGWGKmZNcnhA173g3vcEk2XjrZpwVcjWRXFLCMMQO1zj6zz1k/7mVZjxzaflXkyxWPhqq2sfPK+WU4pJHFzj18w6hs+heKimCt0PPl1PyVcjm7Y/wAGJXNUvyU8jm7Y/wAGJXRYMvOXo4eEBCEKtYwNYOR1fZZ/DcvnOJly0ZZkC5yGfOvozT/I6vss/huXz0xgYLuGJ+5h2Drf7vrWjDtLPn3h0alraemp42YrMYyzQMJMhvxiLX2m5vsWm0hpmaqOCFpZHsFssvaqi+okJxFxvzmx+i3N1LdaN1gwcWVuG/8A4jBew9m5V2x2hZTJWfht6PReBpBe8udbEGmwuNhB3EXNj1kZg2OVDpmppDhnHDwfNmZtts27juslT1bJAC0gt3AG7ne1ZTXAjA4YmnPDuaef/dv3VrGVC2nqhwlO8NlDnSYdzpSzCC9u+3VbftWo0roVriGzMLXXZGyoYfWs0ve9+4DMt4wByBXlUaLAdjicY5NuJptGR1LIptYJYhwdZHwkTgWcIBcOacrEbxbcVMTMbImIndVanQ8sfHDeFiAa6424XHLE3aL2WcdZHbmu7wjL6FbvNYpwZaSRofm/AScBk4PAzEMy1osMhcdS0GldCMuQ9phcA7DI0Xa9kbBdzgMiS5w2Zq2LxbkpnHavBrXaxSH5p+mRxXmdPSH5rfpuVhVdBLCGmRhDHi7HjON46nf22jqWOrox0Uzkv9y2Z05LzMH/ABPvUTpmbnaPY0LXKQU9uv457lv1nHS0/wCs+prfcsaonfK4vkcXvda7nG5NhYfyAC80LuKxGzmbTO72jqXtGFr3tbzNcQP5K46iS3JL5OEcainbwbgXGNt5De53OJP/AMVSVv8AU5xErrOLT5xSDLDzy84KqzR/KzBM9by1nkdw8rOHMsYnnLYw5+GH4xww4TkD7Fp1m6eZhrKsZm1VOLm1z8Y7M2WCrabK7z/UmpAqKa6cpIUQndBO6agmiHVPJRyKbtj/AAYldVSvJPyKbtj/AAYVdVhy85ehi4QEIQq1jA08f+kqufzabw3L51AX0Vp/kdV2Wfw3L52C0YNpZs+8CyadkWV7OcMj4zijcWHq2H6FvqDWK1mzCw3uZv8AatChcWxRZZXLaq/wTtkaC0hw+bh9Vnt/3/8AR7L3BscrEuF2j2Kh00r4nYo3OYf2TkfaFnS6ZneAC+wH6LWhZ7YrQ01y1s3FfC2n+NjkMLhmBf1zzNCy6DW0PZgqWY2uFjYNz6ntORVPeS43JJcfnOJcT9JUCbKtY6xDUwVIvHgkDsnxusMYsRZzd5GVrjduVTl1cjqpajzVwi4MjDFJm07jnc2zB5xayrNLWvicHNcQQQciR/MEFb3V/WKOnaY3Q/EmTHdri57HWAuL+zK2zNdVtNdnNqRbdp6/R8tO/BNG5jt182uHO1wyP0LHVi1w0uyoMLInl8TWl5vtD3ZW+gD+arq2UmZjWWG8RE6QaEIXbkLeapn4w9ppP+4tGt3qp657TS/9xU5uK7BzY+snLaztU/iOWuWy1m5dWdqm/rK1qtrtCq28hNJC6cmmo3Tugd07qKEHV/JNyKftj/BhV2VI8kvIp+2v8GFXdYcvOW/FwgIQhVrGBp/kdV2afw3L54C+h9PckquzTeG5fPYC04NpZfUbwjZOyaFezlZFk0ICyE0IEmhC4tjrZZXJauyBYt5q7pGmgI4eAlwddtTGcUkftjfxXD6itMhR2ap7111rdXqaqYZ6ZzGc8tM0mnv/AOdB60J625e1VSvoJadwZM3DcXY9pxxSDnY8ZOH8xvAUaKslgeJIXujkGxzDY+w846irfo3TUFa0wVLI4pXkcU3bSzu3HL8zJzOGV1zpanmHWtb+JUpCsOlNVZI3HgsTxisGSWErSdjSdhPMcg7ZtyNfewtJa4FrgbFrgQQeYg7FbW0W2VWrNZ0klvNVPXPaqX7nrRreaq+s7tdN9z1Xn4rMHNj60curO1Tf1laxbPWof9fWdpl/qK1asrtCq0fMmmoprpyaErougad1G6E1HWPJJyKftr/BhV3VH8kfIp+2v8GFXhYsvOW/FwgIQhVrGBp7klV2abw3L57C+hdPckquzTeG5fPgWnBtLL6jeCsiykhaGdGydk0IFZCaECQmhAkJoCBIsmhBa9XdYwQ2nq3XbbBFO4YsAOWCT9Jh69isFdoiGp+KqARLsiqGm8gyyY53zxbYTtHWLnmit2qmmw4CknOVrQvJtb9gnm2WO4hZ8lNP6q048mv82anTmrk9JdzhwkO6VgOH/kPmn+S9NVdp7XT/ANLleWPMbqmWd5c1tO27CMixmMucBsub2I5xzELTMp6fBT1NPGYm1NTG50Z2AtxDIbvoyXFsk2r8u644rb4VnWzl9Z2mT71qVtdbvlCs7Q/71qVprtDLbeTQkhdOTQki6BoSuldB1ryRcin7a/wYVeFRvJDyGftr/BhV5WHJyluxcICEIXCxg6d5JVdmm8Ny+fgvoHTvJKrs03huXAAFq9PtLJ6jeCSUrJWV+jOSLJoQJKykkgSE7IQ1JCLIRIQhCAQDzbdyEkF/0DXiup3wv5QyNzTnbhIiMJz9mX1HcsippmQwUMcZJY2dgu7JxOd8XMb3uqHouvfTzMlYbFrgeojeCr/pF4lbSzxC8Ek8bzv4N/qn+dh9XOseWvTPhtxX6o8qZrh8oVn8d39lp1uNcvlGs/ju+4LTLTXaGS3KTQkhdOQhCV0DRdK6SDrnkg5DP21/gwq8qi+R/kM/bX+BCr0sWTlLdi4QEIQuFjB07ySq7NN4blwHCu/ac5JVdmm8MrghWr0+0snqd4QskppELQzIosnZCJRshNCBIRZCgJCaSBIQUIkihBQUCVq1P0jI2KSK4dGaqJgBF8F2hxI6931cyqq32qnqu7fF4TVRm4r8HJ465/KNZ/HP3BaZbrXT5RrP43/1atIVZTjCq/KTuldCS6chCSLoGldK6ES655HuQz9uf4EKvaonkd5DUduf4EKvaxZOUtuLhAQhC4WMHTnJKns03hlcFXe9OclqezTeGVway1en2lk9TvCNkrKSFoZkEWUiEkEElNRKJJIhNCCKaRTUBFJMpImCKSZSQJWDVX1D2+Pwmqvqwareof8A1BnhMVGbivwcnjrv8pVn8Uf0NWjK32vXylV/xG+GxaFWU4wrvykJISXTkIQkSoBdK6V0IOveRzkNR25/gQq+KheRvkNR25/gQq+rHk5S3Y+MBCELh2wtN8lqezzeGVwiy+gJ4WyMcx4ux7S1wuRdpFiLjqK0HwG0b0c9/UfjV+LJFInVRmxWvMaOOpELsfwG0b0c9/UfjR8BtG9HPf1H41b7ivlT7a/hxtIhdk+Aujejnv6n8aPgLo3o57+p/GnuK+T29/DjSS7N8BNG9HPf1P40vgHo3o57+p/GnuK+T29/DjBCS7R8A9GdHPf1P40fALRnRj39T+NPcV8p9vbw4uVFdq+AWjOjHv6n8aXwB0Z0Y/aKn8ad+vk9vfw4sUl2r4A6M6MftFT+NHwB0Z0Y/aKn8ajv18nt7eHFCku2fADRnRj9oqfxpfADRfRj9oqfxp36p7FvDiasGq35v/3BvhMXTPyf6L6MftFV+NZNJqdQQi0cBaOE4X89O74ywF838wGWxVZMkWjSFmLFNZ1lybXz5Sq/32eExaBd30hqZo+olfNNAXyvILncNUMvYADJrwBkAsb8n2i+jH7RVf5F3XNWI0cWw2mdXEEl3D8nui+jH7RVf5Evye6L6MftFV/kU96qOxbw4eSku4/k80V0Y/aKr/Ij8nmiujH7RVf5E71TsW8OHEqN13L8neiujH7TVf5Efk70V0Y/aar/ACKO9VPYt4azyNchqO3P8CBX1a7QmhKehjdFSxmON0hkc0vkku8ta0m7yTsY36lsVRadZ1aKRpGgQhC5dBCEIBCEIBCEIBCEIBCEIBCEIBCEIBCEIBCEIBCEIBCEIBCEIBCEIBCEIBCEIBCEIBCEIBCEIBCEIBCEIBCEIBCEIBCEIBCEIBCEIBCEIBCEIBCEIBCEIBCEI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51" name="AutoShape 15" descr="India unlikely to achieve 40 GW rooftop solar power target: CARE Ratings  repo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609600" y="1066800"/>
            <a:ext cx="7734300" cy="5391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5486400"/>
            <a:ext cx="8229600" cy="1371600"/>
          </a:xfrm>
          <a:solidFill>
            <a:schemeClr val="bg1"/>
          </a:solidFill>
        </p:spPr>
        <p:txBody>
          <a:bodyPr>
            <a:normAutofit fontScale="92500" lnSpcReduction="20000"/>
          </a:bodyPr>
          <a:lstStyle/>
          <a:p>
            <a:pPr algn="just">
              <a:buNone/>
            </a:pPr>
            <a:r>
              <a:rPr lang="en-US" dirty="0" smtClean="0"/>
              <a:t>When a photon of light is absorbed by one of these atoms it gets dislodge creating a free electron and a hole. The free electron and hole has sufficient energy to jump out of the depletion zone.</a:t>
            </a:r>
            <a:endParaRPr lang="en-US" dirty="0"/>
          </a:p>
        </p:txBody>
      </p:sp>
      <p:sp>
        <p:nvSpPr>
          <p:cNvPr id="3" name="Title 2"/>
          <p:cNvSpPr>
            <a:spLocks noGrp="1"/>
          </p:cNvSpPr>
          <p:nvPr>
            <p:ph type="title"/>
          </p:nvPr>
        </p:nvSpPr>
        <p:spPr>
          <a:xfrm>
            <a:off x="457200" y="274638"/>
            <a:ext cx="8229600" cy="563562"/>
          </a:xfrm>
        </p:spPr>
        <p:txBody>
          <a:bodyPr>
            <a:normAutofit fontScale="90000"/>
          </a:bodyPr>
          <a:lstStyle/>
          <a:p>
            <a:r>
              <a:rPr lang="en-US" b="0" u="sng" dirty="0" smtClean="0"/>
              <a:t>When sunlight (Photon) hits the cell:</a:t>
            </a:r>
            <a:endParaRPr lang="en-US" b="0" u="sng" dirty="0"/>
          </a:p>
        </p:txBody>
      </p:sp>
      <p:pic>
        <p:nvPicPr>
          <p:cNvPr id="34818" name="Picture 2"/>
          <p:cNvPicPr>
            <a:picLocks noChangeAspect="1" noChangeArrowheads="1"/>
          </p:cNvPicPr>
          <p:nvPr/>
        </p:nvPicPr>
        <p:blipFill>
          <a:blip r:embed="rId2"/>
          <a:srcRect/>
          <a:stretch>
            <a:fillRect/>
          </a:stretch>
        </p:blipFill>
        <p:spPr bwMode="auto">
          <a:xfrm>
            <a:off x="609600" y="914400"/>
            <a:ext cx="7800975" cy="4343400"/>
          </a:xfrm>
          <a:prstGeom prst="rect">
            <a:avLst/>
          </a:prstGeom>
          <a:noFill/>
          <a:ln w="9525">
            <a:noFill/>
            <a:miter lim="800000"/>
            <a:headEnd/>
            <a:tailEnd/>
          </a:ln>
          <a:effectLst/>
        </p:spPr>
      </p:pic>
      <p:cxnSp>
        <p:nvCxnSpPr>
          <p:cNvPr id="6" name="Straight Arrow Connector 5"/>
          <p:cNvCxnSpPr/>
          <p:nvPr/>
        </p:nvCxnSpPr>
        <p:spPr>
          <a:xfrm rot="5400000">
            <a:off x="2057400" y="2438400"/>
            <a:ext cx="2895600" cy="1524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4876800" y="1371600"/>
            <a:ext cx="1828800" cy="1524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5410200"/>
            <a:ext cx="8229600" cy="1249363"/>
          </a:xfrm>
          <a:solidFill>
            <a:schemeClr val="bg1"/>
          </a:solidFill>
        </p:spPr>
        <p:txBody>
          <a:bodyPr>
            <a:normAutofit fontScale="92500"/>
          </a:bodyPr>
          <a:lstStyle/>
          <a:p>
            <a:pPr>
              <a:buNone/>
            </a:pPr>
            <a:r>
              <a:rPr lang="en-US" dirty="0" smtClean="0"/>
              <a:t>This creates an imbalance resulting in excess of electrons in N region and corresponding Holes in P region. These electrons will try to recombine with the holes in the P region.  </a:t>
            </a:r>
            <a:endParaRPr lang="en-US" dirty="0"/>
          </a:p>
        </p:txBody>
      </p:sp>
      <p:sp>
        <p:nvSpPr>
          <p:cNvPr id="3" name="Title 2"/>
          <p:cNvSpPr>
            <a:spLocks noGrp="1"/>
          </p:cNvSpPr>
          <p:nvPr>
            <p:ph type="title"/>
          </p:nvPr>
        </p:nvSpPr>
        <p:spPr/>
        <p:txBody>
          <a:bodyPr/>
          <a:lstStyle/>
          <a:p>
            <a:endParaRPr lang="en-US"/>
          </a:p>
        </p:txBody>
      </p:sp>
      <p:pic>
        <p:nvPicPr>
          <p:cNvPr id="36867" name="Picture 3"/>
          <p:cNvPicPr>
            <a:picLocks noChangeAspect="1" noChangeArrowheads="1"/>
          </p:cNvPicPr>
          <p:nvPr/>
        </p:nvPicPr>
        <p:blipFill>
          <a:blip r:embed="rId2"/>
          <a:srcRect/>
          <a:stretch>
            <a:fillRect/>
          </a:stretch>
        </p:blipFill>
        <p:spPr bwMode="auto">
          <a:xfrm>
            <a:off x="457200" y="0"/>
            <a:ext cx="7743825" cy="526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0"/>
            <a:ext cx="8229600" cy="1828800"/>
          </a:xfrm>
        </p:spPr>
        <p:txBody>
          <a:bodyPr>
            <a:normAutofit fontScale="92500"/>
          </a:bodyPr>
          <a:lstStyle/>
          <a:p>
            <a:pPr algn="just"/>
            <a:r>
              <a:rPr lang="en-US" dirty="0" smtClean="0"/>
              <a:t>If there is an external circuit, then these excess electrons will that that path as shown in the above diagram</a:t>
            </a:r>
          </a:p>
          <a:p>
            <a:pPr algn="just"/>
            <a:r>
              <a:rPr lang="en-US" dirty="0" smtClean="0"/>
              <a:t>This flow of electrons results into a DC current which can be used further.</a:t>
            </a:r>
            <a:endParaRPr lang="en-US" dirty="0"/>
          </a:p>
        </p:txBody>
      </p:sp>
      <p:sp>
        <p:nvSpPr>
          <p:cNvPr id="3" name="Title 2"/>
          <p:cNvSpPr>
            <a:spLocks noGrp="1"/>
          </p:cNvSpPr>
          <p:nvPr>
            <p:ph type="title"/>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304800" y="381000"/>
            <a:ext cx="878961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Electric Equivalent of solar cell:</a:t>
            </a:r>
          </a:p>
          <a:p>
            <a:endParaRPr lang="en-US" dirty="0" smtClean="0"/>
          </a:p>
          <a:p>
            <a:endParaRPr lang="en-US" dirty="0"/>
          </a:p>
        </p:txBody>
      </p:sp>
      <p:sp>
        <p:nvSpPr>
          <p:cNvPr id="3" name="Title 2"/>
          <p:cNvSpPr>
            <a:spLocks noGrp="1"/>
          </p:cNvSpPr>
          <p:nvPr>
            <p:ph type="title"/>
          </p:nvPr>
        </p:nvSpPr>
        <p:spPr/>
        <p:txBody>
          <a:bodyPr/>
          <a:lstStyle/>
          <a:p>
            <a:pPr>
              <a:buFont typeface="Wingdings" pitchFamily="2" charset="2"/>
              <a:buChar char="q"/>
            </a:pPr>
            <a:r>
              <a:rPr lang="en-US" dirty="0" smtClean="0"/>
              <a:t>Characteristics of Solar Cell:</a:t>
            </a:r>
            <a:endParaRPr lang="en-US" dirty="0"/>
          </a:p>
        </p:txBody>
      </p:sp>
      <p:pic>
        <p:nvPicPr>
          <p:cNvPr id="39938" name="Picture 2" descr="PV Performance Modeling Collaborative | Single Diode Equivalent Circuit  Models"/>
          <p:cNvPicPr>
            <a:picLocks noChangeAspect="1" noChangeArrowheads="1"/>
          </p:cNvPicPr>
          <p:nvPr/>
        </p:nvPicPr>
        <p:blipFill>
          <a:blip r:embed="rId2"/>
          <a:srcRect/>
          <a:stretch>
            <a:fillRect/>
          </a:stretch>
        </p:blipFill>
        <p:spPr bwMode="auto">
          <a:xfrm>
            <a:off x="1295400" y="2133600"/>
            <a:ext cx="5619750" cy="2952751"/>
          </a:xfrm>
          <a:prstGeom prst="rect">
            <a:avLst/>
          </a:prstGeom>
          <a:noFill/>
        </p:spPr>
      </p:pic>
      <p:sp>
        <p:nvSpPr>
          <p:cNvPr id="5" name="Rectangle 4"/>
          <p:cNvSpPr/>
          <p:nvPr/>
        </p:nvSpPr>
        <p:spPr>
          <a:xfrm>
            <a:off x="381000" y="5105400"/>
            <a:ext cx="8305800" cy="923330"/>
          </a:xfrm>
          <a:prstGeom prst="rect">
            <a:avLst/>
          </a:prstGeom>
          <a:solidFill>
            <a:schemeClr val="bg1"/>
          </a:solidFill>
          <a:ln>
            <a:solidFill>
              <a:schemeClr val="bg1"/>
            </a:solidFill>
          </a:ln>
        </p:spPr>
        <p:txBody>
          <a:bodyPr wrap="square">
            <a:spAutoFit/>
          </a:bodyPr>
          <a:lstStyle/>
          <a:p>
            <a:pPr algn="just"/>
            <a:r>
              <a:rPr lang="en-US" dirty="0" smtClean="0">
                <a:solidFill>
                  <a:schemeClr val="tx1">
                    <a:lumMod val="95000"/>
                    <a:lumOff val="5000"/>
                  </a:schemeClr>
                </a:solidFill>
              </a:rPr>
              <a:t>An ideal solar cell may be modeled by a current source in parallel with a </a:t>
            </a:r>
            <a:r>
              <a:rPr lang="en-US" dirty="0" smtClean="0">
                <a:solidFill>
                  <a:schemeClr val="tx1">
                    <a:lumMod val="95000"/>
                    <a:lumOff val="5000"/>
                  </a:schemeClr>
                </a:solidFill>
                <a:hlinkClick r:id="rId3" tooltip="Diode"/>
              </a:rPr>
              <a:t>diode</a:t>
            </a:r>
            <a:r>
              <a:rPr lang="en-US" dirty="0" smtClean="0">
                <a:solidFill>
                  <a:schemeClr val="tx1">
                    <a:lumMod val="95000"/>
                    <a:lumOff val="5000"/>
                  </a:schemeClr>
                </a:solidFill>
              </a:rPr>
              <a:t>; in practice no solar cell is ideal, so a </a:t>
            </a:r>
            <a:r>
              <a:rPr lang="en-US" dirty="0" smtClean="0">
                <a:solidFill>
                  <a:schemeClr val="tx1">
                    <a:lumMod val="95000"/>
                    <a:lumOff val="5000"/>
                  </a:schemeClr>
                </a:solidFill>
                <a:hlinkClick r:id="rId4" tooltip="Shunt (electrical)"/>
              </a:rPr>
              <a:t>shunt</a:t>
            </a:r>
            <a:r>
              <a:rPr lang="en-US" dirty="0" smtClean="0">
                <a:solidFill>
                  <a:schemeClr val="tx1">
                    <a:lumMod val="95000"/>
                    <a:lumOff val="5000"/>
                  </a:schemeClr>
                </a:solidFill>
              </a:rPr>
              <a:t> resistance and a series resistance component are added to the model.</a:t>
            </a:r>
            <a:endParaRPr lang="en-US" dirty="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
            <a:ext cx="8229600" cy="5854891"/>
          </a:xfrm>
        </p:spPr>
        <p:txBody>
          <a:bodyPr/>
          <a:lstStyle/>
          <a:p>
            <a:pPr>
              <a:buNone/>
            </a:pPr>
            <a:r>
              <a:rPr lang="en-US" sz="2000" dirty="0" smtClean="0"/>
              <a:t>From the circuit, the current produced by the solar cell is given by,</a:t>
            </a:r>
          </a:p>
          <a:p>
            <a:pPr>
              <a:buNone/>
            </a:pPr>
            <a:endParaRPr lang="en-US" dirty="0"/>
          </a:p>
        </p:txBody>
      </p:sp>
      <p:pic>
        <p:nvPicPr>
          <p:cNvPr id="41988" name="Picture 4"/>
          <p:cNvPicPr>
            <a:picLocks noChangeAspect="1" noChangeArrowheads="1"/>
          </p:cNvPicPr>
          <p:nvPr/>
        </p:nvPicPr>
        <p:blipFill>
          <a:blip r:embed="rId2"/>
          <a:srcRect t="21555"/>
          <a:stretch>
            <a:fillRect/>
          </a:stretch>
        </p:blipFill>
        <p:spPr bwMode="auto">
          <a:xfrm>
            <a:off x="4191000" y="762000"/>
            <a:ext cx="3124200" cy="1364341"/>
          </a:xfrm>
          <a:prstGeom prst="rect">
            <a:avLst/>
          </a:prstGeom>
          <a:noFill/>
          <a:ln w="9525">
            <a:noFill/>
            <a:miter lim="800000"/>
            <a:headEnd/>
            <a:tailEnd/>
          </a:ln>
          <a:effectLst/>
        </p:spPr>
      </p:pic>
      <p:pic>
        <p:nvPicPr>
          <p:cNvPr id="41989" name="Picture 5"/>
          <p:cNvPicPr>
            <a:picLocks noChangeAspect="1" noChangeArrowheads="1"/>
          </p:cNvPicPr>
          <p:nvPr/>
        </p:nvPicPr>
        <p:blipFill>
          <a:blip r:embed="rId3"/>
          <a:srcRect/>
          <a:stretch>
            <a:fillRect/>
          </a:stretch>
        </p:blipFill>
        <p:spPr bwMode="auto">
          <a:xfrm>
            <a:off x="0" y="2286000"/>
            <a:ext cx="9144000" cy="4572000"/>
          </a:xfrm>
          <a:prstGeom prst="rect">
            <a:avLst/>
          </a:prstGeom>
          <a:noFill/>
          <a:ln w="9525">
            <a:noFill/>
            <a:miter lim="800000"/>
            <a:headEnd/>
            <a:tailEnd/>
          </a:ln>
          <a:effectLst/>
        </p:spPr>
      </p:pic>
      <p:pic>
        <p:nvPicPr>
          <p:cNvPr id="41990" name="Picture 6"/>
          <p:cNvPicPr>
            <a:picLocks noChangeAspect="1" noChangeArrowheads="1"/>
          </p:cNvPicPr>
          <p:nvPr/>
        </p:nvPicPr>
        <p:blipFill>
          <a:blip r:embed="rId4"/>
          <a:srcRect/>
          <a:stretch>
            <a:fillRect/>
          </a:stretch>
        </p:blipFill>
        <p:spPr bwMode="auto">
          <a:xfrm>
            <a:off x="990600" y="762000"/>
            <a:ext cx="2743200"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5486400"/>
            <a:ext cx="8229600" cy="1371600"/>
          </a:xfrm>
          <a:solidFill>
            <a:schemeClr val="bg1"/>
          </a:solidFill>
        </p:spPr>
        <p:txBody>
          <a:bodyPr>
            <a:noAutofit/>
          </a:bodyPr>
          <a:lstStyle/>
          <a:p>
            <a:r>
              <a:rPr lang="en-US" sz="1600" b="1" dirty="0" smtClean="0"/>
              <a:t>At short circuit condition (Fault, i.e. + &amp; - terminal coming in contact), I is maximum and V is Zero</a:t>
            </a:r>
          </a:p>
          <a:p>
            <a:endParaRPr lang="en-US" sz="1600" b="1" dirty="0" smtClean="0"/>
          </a:p>
          <a:p>
            <a:r>
              <a:rPr lang="en-US" sz="1600" b="1" dirty="0" smtClean="0"/>
              <a:t>At Open circuit condition (When No load is connected across the + &amp; - terminals), V is maximum and I is Zero</a:t>
            </a:r>
          </a:p>
          <a:p>
            <a:endParaRPr lang="en-US" sz="1600" b="1" dirty="0"/>
          </a:p>
        </p:txBody>
      </p:sp>
      <p:sp>
        <p:nvSpPr>
          <p:cNvPr id="3" name="Title 2"/>
          <p:cNvSpPr>
            <a:spLocks noGrp="1"/>
          </p:cNvSpPr>
          <p:nvPr>
            <p:ph type="title"/>
          </p:nvPr>
        </p:nvSpPr>
        <p:spPr/>
        <p:txBody>
          <a:bodyPr/>
          <a:lstStyle/>
          <a:p>
            <a:endParaRPr lang="en-US" dirty="0"/>
          </a:p>
        </p:txBody>
      </p:sp>
      <p:pic>
        <p:nvPicPr>
          <p:cNvPr id="43010" name="Picture 2" descr="Characteristic curves I-V and P-V of a mono-crystalline silicon solar... |  Download Scientific Diagram"/>
          <p:cNvPicPr>
            <a:picLocks noChangeAspect="1" noChangeArrowheads="1"/>
          </p:cNvPicPr>
          <p:nvPr/>
        </p:nvPicPr>
        <p:blipFill>
          <a:blip r:embed="rId2"/>
          <a:srcRect/>
          <a:stretch>
            <a:fillRect/>
          </a:stretch>
        </p:blipFill>
        <p:spPr bwMode="auto">
          <a:xfrm>
            <a:off x="-1" y="152400"/>
            <a:ext cx="8763001" cy="5334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457200" y="274638"/>
            <a:ext cx="8229600" cy="715962"/>
          </a:xfrm>
        </p:spPr>
        <p:txBody>
          <a:bodyPr>
            <a:noAutofit/>
          </a:bodyPr>
          <a:lstStyle/>
          <a:p>
            <a:r>
              <a:rPr lang="en-US" sz="2400" b="0" i="1" u="sng" dirty="0" smtClean="0"/>
              <a:t>Variation of output power </a:t>
            </a:r>
            <a:r>
              <a:rPr lang="en-US" sz="2400" b="0" i="1" u="sng" dirty="0" err="1" smtClean="0"/>
              <a:t>w.r.t</a:t>
            </a:r>
            <a:r>
              <a:rPr lang="en-US" sz="2400" b="0" i="1" u="sng" dirty="0" smtClean="0"/>
              <a:t> change in irradiation:</a:t>
            </a:r>
            <a:endParaRPr lang="en-US" sz="2400" b="0" i="1" u="sng" dirty="0"/>
          </a:p>
        </p:txBody>
      </p:sp>
      <p:pic>
        <p:nvPicPr>
          <p:cNvPr id="44034" name="Picture 2" descr="Solar Cells: Solar Cell Model &amp; What Affects Solar Cell Performance &amp;  Efficiency −"/>
          <p:cNvPicPr>
            <a:picLocks noChangeAspect="1" noChangeArrowheads="1"/>
          </p:cNvPicPr>
          <p:nvPr/>
        </p:nvPicPr>
        <p:blipFill>
          <a:blip r:embed="rId2"/>
          <a:srcRect/>
          <a:stretch>
            <a:fillRect/>
          </a:stretch>
        </p:blipFill>
        <p:spPr bwMode="auto">
          <a:xfrm>
            <a:off x="0" y="1219200"/>
            <a:ext cx="4749728" cy="4190999"/>
          </a:xfrm>
          <a:prstGeom prst="rect">
            <a:avLst/>
          </a:prstGeom>
          <a:noFill/>
        </p:spPr>
      </p:pic>
      <p:pic>
        <p:nvPicPr>
          <p:cNvPr id="44036" name="Picture 4" descr="Part 1: Photovoltaic (PV) Cells | ITACA"/>
          <p:cNvPicPr>
            <a:picLocks noChangeAspect="1" noChangeArrowheads="1"/>
          </p:cNvPicPr>
          <p:nvPr/>
        </p:nvPicPr>
        <p:blipFill>
          <a:blip r:embed="rId3"/>
          <a:srcRect/>
          <a:stretch>
            <a:fillRect/>
          </a:stretch>
        </p:blipFill>
        <p:spPr bwMode="auto">
          <a:xfrm>
            <a:off x="4876800" y="1219200"/>
            <a:ext cx="4267200" cy="4343400"/>
          </a:xfrm>
          <a:prstGeom prst="rect">
            <a:avLst/>
          </a:prstGeom>
          <a:noFill/>
        </p:spPr>
      </p:pic>
      <p:sp>
        <p:nvSpPr>
          <p:cNvPr id="6" name="Rectangle 5"/>
          <p:cNvSpPr/>
          <p:nvPr/>
        </p:nvSpPr>
        <p:spPr>
          <a:xfrm>
            <a:off x="533400" y="5562600"/>
            <a:ext cx="7143943" cy="646331"/>
          </a:xfrm>
          <a:prstGeom prst="rect">
            <a:avLst/>
          </a:prstGeom>
        </p:spPr>
        <p:txBody>
          <a:bodyPr wrap="none">
            <a:spAutoFit/>
          </a:bodyPr>
          <a:lstStyle/>
          <a:p>
            <a:r>
              <a:rPr lang="en-US" b="1" i="1" dirty="0" smtClean="0"/>
              <a:t>Change in the Irradiation majorly affects the output current of the panel.</a:t>
            </a:r>
            <a:endParaRPr lang="en-US" b="1" dirty="0"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noAutofit/>
          </a:bodyPr>
          <a:lstStyle/>
          <a:p>
            <a:r>
              <a:rPr lang="en-US" sz="2800" b="0" i="1" u="sng" dirty="0" smtClean="0"/>
              <a:t>Variation of output power </a:t>
            </a:r>
            <a:r>
              <a:rPr lang="en-US" sz="2800" b="0" i="1" u="sng" dirty="0" err="1" smtClean="0"/>
              <a:t>w.r.t</a:t>
            </a:r>
            <a:r>
              <a:rPr lang="en-US" sz="2800" b="0" i="1" u="sng" dirty="0" smtClean="0"/>
              <a:t> change in Temperature:</a:t>
            </a:r>
            <a:endParaRPr lang="en-US" sz="2800" dirty="0"/>
          </a:p>
        </p:txBody>
      </p:sp>
      <p:pic>
        <p:nvPicPr>
          <p:cNvPr id="46082" name="Picture 2" descr="Solar Cells"/>
          <p:cNvPicPr>
            <a:picLocks noChangeAspect="1" noChangeArrowheads="1"/>
          </p:cNvPicPr>
          <p:nvPr/>
        </p:nvPicPr>
        <p:blipFill>
          <a:blip r:embed="rId2"/>
          <a:srcRect/>
          <a:stretch>
            <a:fillRect/>
          </a:stretch>
        </p:blipFill>
        <p:spPr bwMode="auto">
          <a:xfrm>
            <a:off x="-1" y="1447800"/>
            <a:ext cx="4933811" cy="4191000"/>
          </a:xfrm>
          <a:prstGeom prst="rect">
            <a:avLst/>
          </a:prstGeom>
          <a:noFill/>
        </p:spPr>
      </p:pic>
      <p:pic>
        <p:nvPicPr>
          <p:cNvPr id="46084" name="Picture 4" descr="Effect of temperature on module performance |"/>
          <p:cNvPicPr>
            <a:picLocks noChangeAspect="1" noChangeArrowheads="1"/>
          </p:cNvPicPr>
          <p:nvPr/>
        </p:nvPicPr>
        <p:blipFill>
          <a:blip r:embed="rId3"/>
          <a:srcRect/>
          <a:stretch>
            <a:fillRect/>
          </a:stretch>
        </p:blipFill>
        <p:spPr bwMode="auto">
          <a:xfrm>
            <a:off x="4812981" y="1447800"/>
            <a:ext cx="4331019" cy="4191000"/>
          </a:xfrm>
          <a:prstGeom prst="rect">
            <a:avLst/>
          </a:prstGeom>
          <a:noFill/>
        </p:spPr>
      </p:pic>
      <p:sp>
        <p:nvSpPr>
          <p:cNvPr id="6" name="Rectangle 5"/>
          <p:cNvSpPr/>
          <p:nvPr/>
        </p:nvSpPr>
        <p:spPr>
          <a:xfrm>
            <a:off x="762000" y="5638800"/>
            <a:ext cx="7848600" cy="369332"/>
          </a:xfrm>
          <a:prstGeom prst="rect">
            <a:avLst/>
          </a:prstGeom>
        </p:spPr>
        <p:txBody>
          <a:bodyPr wrap="square">
            <a:spAutoFit/>
          </a:bodyPr>
          <a:lstStyle/>
          <a:p>
            <a:r>
              <a:rPr lang="en-US" b="1" i="1" dirty="0" smtClean="0"/>
              <a:t>Change in the temperature majorly affects the output voltage of the panel.</a:t>
            </a:r>
            <a:endParaRPr lang="en-US"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Maximum output is obtained at STC (standard test condition), i.e. </a:t>
            </a:r>
          </a:p>
          <a:p>
            <a:pPr>
              <a:buNone/>
            </a:pPr>
            <a:r>
              <a:rPr lang="en-US" dirty="0" smtClean="0"/>
              <a:t>Temperature = 25 degrees </a:t>
            </a:r>
            <a:r>
              <a:rPr lang="en-US" dirty="0" err="1" smtClean="0"/>
              <a:t>celsius</a:t>
            </a:r>
            <a:r>
              <a:rPr lang="en-US" dirty="0" smtClean="0"/>
              <a:t> and </a:t>
            </a:r>
          </a:p>
          <a:p>
            <a:pPr>
              <a:buNone/>
            </a:pPr>
            <a:r>
              <a:rPr lang="en-US" dirty="0" smtClean="0"/>
              <a:t>Irradiation = 1000 W/m2</a:t>
            </a:r>
          </a:p>
          <a:p>
            <a:pPr>
              <a:buNone/>
            </a:pPr>
            <a:endParaRPr lang="en-US" dirty="0" smtClean="0"/>
          </a:p>
          <a:p>
            <a:pPr>
              <a:buNone/>
            </a:pPr>
            <a:r>
              <a:rPr lang="en-US" b="1" i="1" dirty="0" smtClean="0">
                <a:solidFill>
                  <a:schemeClr val="accent2"/>
                </a:solidFill>
              </a:rPr>
              <a:t>(100 W solar panel can generate, 100 W only at STC)</a:t>
            </a:r>
            <a:endParaRPr lang="en-US" b="1" i="1" dirty="0">
              <a:solidFill>
                <a:schemeClr val="accent2"/>
              </a:solidFill>
            </a:endParaRPr>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smtClean="0"/>
              <a:t>Solar PV Systems:</a:t>
            </a:r>
            <a:r>
              <a:rPr lang="en-US" dirty="0" smtClean="0"/>
              <a:t> </a:t>
            </a:r>
          </a:p>
          <a:p>
            <a:r>
              <a:rPr lang="en-US" dirty="0" smtClean="0"/>
              <a:t>Solar cell fundamentals, </a:t>
            </a:r>
          </a:p>
          <a:p>
            <a:r>
              <a:rPr lang="en-US" dirty="0" smtClean="0"/>
              <a:t>characteristics, </a:t>
            </a:r>
          </a:p>
          <a:p>
            <a:r>
              <a:rPr lang="en-US" dirty="0" smtClean="0"/>
              <a:t>classification, </a:t>
            </a:r>
          </a:p>
          <a:p>
            <a:r>
              <a:rPr lang="en-US" dirty="0" smtClean="0"/>
              <a:t>construction of module, panel and array, </a:t>
            </a:r>
          </a:p>
          <a:p>
            <a:r>
              <a:rPr lang="en-US" dirty="0" smtClean="0"/>
              <a:t>stand-alone and grid connected; </a:t>
            </a:r>
          </a:p>
          <a:p>
            <a:r>
              <a:rPr lang="en-US" dirty="0" smtClean="0"/>
              <a:t>Applications –Street lighting, domestic lighting and solar water pumping systems.</a:t>
            </a:r>
          </a:p>
          <a:p>
            <a:endParaRPr lang="en-US" dirty="0"/>
          </a:p>
        </p:txBody>
      </p:sp>
      <p:sp>
        <p:nvSpPr>
          <p:cNvPr id="2" name="Title 1"/>
          <p:cNvSpPr>
            <a:spLocks noGrp="1"/>
          </p:cNvSpPr>
          <p:nvPr>
            <p:ph type="title"/>
          </p:nvPr>
        </p:nvSpPr>
        <p:spPr/>
        <p:txBody>
          <a:bodyPr>
            <a:normAutofit/>
          </a:bodyPr>
          <a:lstStyle/>
          <a:p>
            <a:r>
              <a:rPr lang="en-US" dirty="0" smtClean="0"/>
              <a:t>Topics to be covered in this unit:</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457200" y="274638"/>
            <a:ext cx="8229600" cy="639762"/>
          </a:xfrm>
        </p:spPr>
        <p:txBody>
          <a:bodyPr>
            <a:normAutofit fontScale="90000"/>
          </a:bodyPr>
          <a:lstStyle/>
          <a:p>
            <a:pPr>
              <a:buFont typeface="Wingdings" pitchFamily="2" charset="2"/>
              <a:buChar char="q"/>
            </a:pPr>
            <a:r>
              <a:rPr lang="en-US" u="sng" dirty="0" smtClean="0"/>
              <a:t>Classification of Solar Cells:</a:t>
            </a:r>
            <a:endParaRPr lang="en-US" u="sng" dirty="0"/>
          </a:p>
        </p:txBody>
      </p:sp>
      <p:pic>
        <p:nvPicPr>
          <p:cNvPr id="1026" name="Picture 2" descr="SunPowerSource · SunPowerSource types of solar panels"/>
          <p:cNvPicPr>
            <a:picLocks noChangeAspect="1" noChangeArrowheads="1"/>
          </p:cNvPicPr>
          <p:nvPr/>
        </p:nvPicPr>
        <p:blipFill>
          <a:blip r:embed="rId2"/>
          <a:srcRect/>
          <a:stretch>
            <a:fillRect/>
          </a:stretch>
        </p:blipFill>
        <p:spPr bwMode="auto">
          <a:xfrm>
            <a:off x="0" y="990600"/>
            <a:ext cx="9144001" cy="5760722"/>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343400" cy="4525963"/>
          </a:xfrm>
        </p:spPr>
        <p:txBody>
          <a:bodyPr>
            <a:normAutofit/>
          </a:bodyPr>
          <a:lstStyle/>
          <a:p>
            <a:pPr marL="624078" indent="-514350">
              <a:buFont typeface="+mj-lt"/>
              <a:buAutoNum type="arabicPeriod"/>
            </a:pPr>
            <a:r>
              <a:rPr lang="en-US" sz="2000" b="1" dirty="0" err="1" smtClean="0"/>
              <a:t>Monocrystalline</a:t>
            </a:r>
            <a:r>
              <a:rPr lang="en-US" sz="2000" b="1" dirty="0" smtClean="0"/>
              <a:t> Solar Panels</a:t>
            </a:r>
          </a:p>
          <a:p>
            <a:pPr marL="624078" indent="-514350">
              <a:buFont typeface="+mj-lt"/>
              <a:buAutoNum type="arabicPeriod"/>
            </a:pPr>
            <a:endParaRPr lang="en-US" sz="2000" b="1" dirty="0" smtClean="0"/>
          </a:p>
          <a:p>
            <a:pPr marL="624078" indent="-514350">
              <a:buFont typeface="+mj-lt"/>
              <a:buAutoNum type="arabicPeriod"/>
            </a:pPr>
            <a:endParaRPr lang="en-US" sz="2000" b="1" dirty="0" smtClean="0"/>
          </a:p>
          <a:p>
            <a:pPr marL="624078" indent="-514350">
              <a:buFont typeface="+mj-lt"/>
              <a:buAutoNum type="arabicPeriod"/>
            </a:pPr>
            <a:r>
              <a:rPr lang="en-US" sz="2000" b="1" dirty="0" smtClean="0"/>
              <a:t>Polycrystalline Solar Panels</a:t>
            </a:r>
          </a:p>
          <a:p>
            <a:pPr>
              <a:buNone/>
            </a:pPr>
            <a:endParaRPr lang="en-US" sz="2000" dirty="0"/>
          </a:p>
        </p:txBody>
      </p:sp>
      <p:sp>
        <p:nvSpPr>
          <p:cNvPr id="3" name="Title 2"/>
          <p:cNvSpPr>
            <a:spLocks noGrp="1"/>
          </p:cNvSpPr>
          <p:nvPr>
            <p:ph type="title"/>
          </p:nvPr>
        </p:nvSpPr>
        <p:spPr/>
        <p:txBody>
          <a:bodyPr>
            <a:normAutofit/>
          </a:bodyPr>
          <a:lstStyle/>
          <a:p>
            <a:pPr>
              <a:buFont typeface="Wingdings" pitchFamily="2" charset="2"/>
              <a:buChar char="Ø"/>
            </a:pPr>
            <a:r>
              <a:rPr lang="en-US" sz="3200" b="0" i="1" u="sng" dirty="0" smtClean="0"/>
              <a:t>First Generation Solar Panels:</a:t>
            </a:r>
            <a:endParaRPr lang="en-US" sz="3200" b="0" i="1" u="sng" dirty="0"/>
          </a:p>
        </p:txBody>
      </p:sp>
      <p:pic>
        <p:nvPicPr>
          <p:cNvPr id="33794" name="Picture 2" descr="Solar Cells"/>
          <p:cNvPicPr>
            <a:picLocks noChangeAspect="1" noChangeArrowheads="1"/>
          </p:cNvPicPr>
          <p:nvPr/>
        </p:nvPicPr>
        <p:blipFill>
          <a:blip r:embed="rId2"/>
          <a:srcRect/>
          <a:stretch>
            <a:fillRect/>
          </a:stretch>
        </p:blipFill>
        <p:spPr bwMode="auto">
          <a:xfrm>
            <a:off x="4876800" y="228600"/>
            <a:ext cx="3969700" cy="66294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The first commercially available solar cells were made from </a:t>
            </a:r>
            <a:r>
              <a:rPr lang="en-US" dirty="0" err="1" smtClean="0"/>
              <a:t>monocrystalline</a:t>
            </a:r>
            <a:r>
              <a:rPr lang="en-US" dirty="0" smtClean="0"/>
              <a:t> silicon.</a:t>
            </a:r>
          </a:p>
          <a:p>
            <a:pPr algn="just"/>
            <a:r>
              <a:rPr lang="en-US" dirty="0" smtClean="0"/>
              <a:t>Made from extremely pure form of silicon.</a:t>
            </a:r>
          </a:p>
          <a:p>
            <a:pPr algn="just"/>
            <a:r>
              <a:rPr lang="en-US" dirty="0" smtClean="0"/>
              <a:t>To produce these, a seed crystal is pulled out of a mass of molten silicon by the process called </a:t>
            </a:r>
            <a:r>
              <a:rPr lang="en-US" dirty="0" err="1" smtClean="0"/>
              <a:t>czochralski</a:t>
            </a:r>
            <a:r>
              <a:rPr lang="en-US" dirty="0" smtClean="0"/>
              <a:t> process, creating a cylindrical ingot with a single, continuous, crystal lattice structure.</a:t>
            </a:r>
          </a:p>
          <a:p>
            <a:pPr algn="just"/>
            <a:r>
              <a:rPr lang="en-US" dirty="0" smtClean="0"/>
              <a:t>The Mono panels are manufactured using a single continuous crystal structure having very few impurities in the cell thus making them very efficient. (20% efficiency)</a:t>
            </a:r>
          </a:p>
          <a:p>
            <a:pPr algn="just"/>
            <a:r>
              <a:rPr lang="en-US" dirty="0" smtClean="0"/>
              <a:t>They use much less roof space to generate an amount of power equivalent to polycrystalline solar cells.</a:t>
            </a:r>
            <a:endParaRPr lang="en-US" dirty="0"/>
          </a:p>
        </p:txBody>
      </p:sp>
      <p:sp>
        <p:nvSpPr>
          <p:cNvPr id="3" name="Title 2"/>
          <p:cNvSpPr>
            <a:spLocks noGrp="1"/>
          </p:cNvSpPr>
          <p:nvPr>
            <p:ph type="title"/>
          </p:nvPr>
        </p:nvSpPr>
        <p:spPr/>
        <p:txBody>
          <a:bodyPr>
            <a:normAutofit/>
          </a:bodyPr>
          <a:lstStyle/>
          <a:p>
            <a:r>
              <a:rPr lang="en-US" sz="3200" b="0" u="sng" dirty="0" smtClean="0">
                <a:solidFill>
                  <a:srgbClr val="FF0000"/>
                </a:solidFill>
              </a:rPr>
              <a:t>1. </a:t>
            </a:r>
            <a:r>
              <a:rPr lang="en-US" sz="3200" b="0" u="sng" dirty="0" err="1" smtClean="0">
                <a:solidFill>
                  <a:srgbClr val="FF0000"/>
                </a:solidFill>
              </a:rPr>
              <a:t>Monocrystalline</a:t>
            </a:r>
            <a:r>
              <a:rPr lang="en-US" sz="3200" b="0" u="sng" dirty="0" smtClean="0">
                <a:solidFill>
                  <a:srgbClr val="FF0000"/>
                </a:solidFill>
              </a:rPr>
              <a:t> Solar Panels</a:t>
            </a:r>
            <a:endParaRPr lang="en-US" sz="3200" b="0" u="sng"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In the manufacturing process of polycrystalline cells, molten silicon in a rectangular vat is allowed to cool down. </a:t>
            </a:r>
          </a:p>
          <a:p>
            <a:pPr algn="just"/>
            <a:r>
              <a:rPr lang="en-US" dirty="0" smtClean="0"/>
              <a:t>This cooling down process gives the panel its squared edges but instead of a single silicon crystal in the vat there are multiple crystal grains within the polycrystalline solar cells.</a:t>
            </a:r>
          </a:p>
          <a:p>
            <a:pPr algn="just"/>
            <a:r>
              <a:rPr lang="en-US" dirty="0" smtClean="0"/>
              <a:t>Efficiency of these cells is around 11 to 16%</a:t>
            </a:r>
            <a:endParaRPr lang="en-US" dirty="0"/>
          </a:p>
        </p:txBody>
      </p:sp>
      <p:sp>
        <p:nvSpPr>
          <p:cNvPr id="3" name="Title 2"/>
          <p:cNvSpPr>
            <a:spLocks noGrp="1"/>
          </p:cNvSpPr>
          <p:nvPr>
            <p:ph type="title"/>
          </p:nvPr>
        </p:nvSpPr>
        <p:spPr/>
        <p:txBody>
          <a:bodyPr>
            <a:normAutofit/>
          </a:bodyPr>
          <a:lstStyle/>
          <a:p>
            <a:r>
              <a:rPr lang="en-US" sz="3200" b="0" u="sng" dirty="0" smtClean="0">
                <a:solidFill>
                  <a:srgbClr val="FF0000"/>
                </a:solidFill>
              </a:rPr>
              <a:t>2. Polycrystalline Solar cells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Crystalline vs Thin Film Solar Panels - Solaris"/>
          <p:cNvPicPr>
            <a:picLocks noChangeAspect="1" noChangeArrowheads="1"/>
          </p:cNvPicPr>
          <p:nvPr/>
        </p:nvPicPr>
        <p:blipFill>
          <a:blip r:embed="rId2"/>
          <a:srcRect/>
          <a:stretch>
            <a:fillRect/>
          </a:stretch>
        </p:blipFill>
        <p:spPr bwMode="auto">
          <a:xfrm>
            <a:off x="140918" y="381000"/>
            <a:ext cx="9003082" cy="52578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The manufacturing process of these types of solar panels is relatively easier and involves depositing one or multiple films of photovoltaic Amorphous Silicon materials onto the back  support sheet known as substrate</a:t>
            </a:r>
          </a:p>
          <a:p>
            <a:pPr algn="just"/>
            <a:r>
              <a:rPr lang="en-US" dirty="0" smtClean="0"/>
              <a:t>low in cost and lightweight.</a:t>
            </a:r>
          </a:p>
          <a:p>
            <a:pPr algn="just"/>
            <a:r>
              <a:rPr lang="en-US" dirty="0" smtClean="0"/>
              <a:t>These cells are flexible which makes it possible to use these cells in multiple applications</a:t>
            </a:r>
          </a:p>
          <a:p>
            <a:pPr algn="just"/>
            <a:r>
              <a:rPr lang="en-US" dirty="0" smtClean="0"/>
              <a:t>These panels have an efficiency rate as low as 7-9 percent only.</a:t>
            </a:r>
          </a:p>
          <a:p>
            <a:pPr algn="just"/>
            <a:r>
              <a:rPr lang="en-US" dirty="0" smtClean="0">
                <a:hlinkClick r:id="rId2"/>
              </a:rPr>
              <a:t>Thin film</a:t>
            </a:r>
            <a:r>
              <a:rPr lang="en-US" dirty="0" smtClean="0"/>
              <a:t> solar cells are less affected by high temperatures. </a:t>
            </a:r>
          </a:p>
          <a:p>
            <a:pPr algn="just"/>
            <a:r>
              <a:rPr lang="en-US" dirty="0" smtClean="0"/>
              <a:t>Require a lot of space</a:t>
            </a:r>
            <a:endParaRPr lang="en-US" dirty="0"/>
          </a:p>
        </p:txBody>
      </p:sp>
      <p:sp>
        <p:nvSpPr>
          <p:cNvPr id="3" name="Title 2"/>
          <p:cNvSpPr>
            <a:spLocks noGrp="1"/>
          </p:cNvSpPr>
          <p:nvPr>
            <p:ph type="title"/>
          </p:nvPr>
        </p:nvSpPr>
        <p:spPr>
          <a:xfrm>
            <a:off x="457200" y="304800"/>
            <a:ext cx="8229600" cy="1143000"/>
          </a:xfrm>
        </p:spPr>
        <p:txBody>
          <a:bodyPr>
            <a:normAutofit/>
          </a:bodyPr>
          <a:lstStyle/>
          <a:p>
            <a:pPr>
              <a:buFont typeface="Wingdings" pitchFamily="2" charset="2"/>
              <a:buChar char="Ø"/>
            </a:pPr>
            <a:r>
              <a:rPr lang="en-US" sz="3200" b="0" i="1" u="sng" dirty="0" smtClean="0"/>
              <a:t>Second Generation solar cell: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28600"/>
            <a:ext cx="8458200" cy="6629400"/>
          </a:xfrm>
          <a:solidFill>
            <a:schemeClr val="bg1"/>
          </a:solidFill>
        </p:spPr>
        <p:txBody>
          <a:bodyPr>
            <a:normAutofit fontScale="85000" lnSpcReduction="10000"/>
          </a:bodyPr>
          <a:lstStyle/>
          <a:p>
            <a:pPr algn="just"/>
            <a:r>
              <a:rPr lang="en-US" dirty="0" smtClean="0"/>
              <a:t>Unlike </a:t>
            </a:r>
            <a:r>
              <a:rPr lang="en-US" dirty="0" err="1" smtClean="0"/>
              <a:t>monocrystalline</a:t>
            </a:r>
            <a:r>
              <a:rPr lang="en-US" dirty="0" smtClean="0"/>
              <a:t> and polycrystalline solar panels, thin-film panels are made from a </a:t>
            </a:r>
            <a:r>
              <a:rPr lang="en-US" dirty="0" smtClean="0">
                <a:hlinkClick r:id="rId2"/>
              </a:rPr>
              <a:t>variety of materials</a:t>
            </a:r>
            <a:r>
              <a:rPr lang="en-US" dirty="0" smtClean="0"/>
              <a:t>. The most prevalent type of thin-film solar panel is made from </a:t>
            </a:r>
            <a:r>
              <a:rPr lang="en-US" b="1" dirty="0" smtClean="0"/>
              <a:t>cadmium telluride </a:t>
            </a:r>
            <a:r>
              <a:rPr lang="en-US" dirty="0" smtClean="0"/>
              <a:t>(</a:t>
            </a:r>
            <a:r>
              <a:rPr lang="en-US" dirty="0" err="1" smtClean="0"/>
              <a:t>CdTe</a:t>
            </a:r>
            <a:r>
              <a:rPr lang="en-US" dirty="0" smtClean="0"/>
              <a:t>). To make this type of thin-film panel, manufacturers </a:t>
            </a:r>
            <a:r>
              <a:rPr lang="en-US" i="1" dirty="0" smtClean="0">
                <a:solidFill>
                  <a:srgbClr val="FF0000"/>
                </a:solidFill>
              </a:rPr>
              <a:t>place a layer of </a:t>
            </a:r>
            <a:r>
              <a:rPr lang="en-US" i="1" dirty="0" err="1" smtClean="0">
                <a:solidFill>
                  <a:srgbClr val="FF0000"/>
                </a:solidFill>
              </a:rPr>
              <a:t>CdTe</a:t>
            </a:r>
            <a:r>
              <a:rPr lang="en-US" i="1" dirty="0" smtClean="0">
                <a:solidFill>
                  <a:srgbClr val="FF0000"/>
                </a:solidFill>
              </a:rPr>
              <a:t> between transparent conducting layers that help capture sunlight.</a:t>
            </a:r>
            <a:r>
              <a:rPr lang="en-US" dirty="0" smtClean="0"/>
              <a:t> This type of thin-film technology also has a glass layer on the top for protection.</a:t>
            </a:r>
          </a:p>
          <a:p>
            <a:pPr algn="just"/>
            <a:endParaRPr lang="en-US" dirty="0" smtClean="0"/>
          </a:p>
          <a:p>
            <a:pPr algn="just"/>
            <a:r>
              <a:rPr lang="en-US" dirty="0" smtClean="0"/>
              <a:t>Thin-film solar panels can also be made from </a:t>
            </a:r>
            <a:r>
              <a:rPr lang="en-US" b="1" dirty="0" smtClean="0"/>
              <a:t>amorphous silicon </a:t>
            </a:r>
            <a:r>
              <a:rPr lang="en-US" dirty="0" smtClean="0"/>
              <a:t>(a-Si), which is similar to the composition of </a:t>
            </a:r>
            <a:r>
              <a:rPr lang="en-US" dirty="0" err="1" smtClean="0"/>
              <a:t>monocrystalline</a:t>
            </a:r>
            <a:r>
              <a:rPr lang="en-US" dirty="0" smtClean="0"/>
              <a:t> and polycrystalline panels. Though these thin-film panels use silicon in their composition, they are not made up of solid silicon wafers. Rather, they’re composed of non-crystalline silicon </a:t>
            </a:r>
            <a:r>
              <a:rPr lang="en-US" i="1" dirty="0" smtClean="0">
                <a:solidFill>
                  <a:srgbClr val="FF0000"/>
                </a:solidFill>
              </a:rPr>
              <a:t>placed on top of glass, plastic, or metal.</a:t>
            </a:r>
          </a:p>
          <a:p>
            <a:pPr algn="just"/>
            <a:endParaRPr lang="en-US" dirty="0" smtClean="0"/>
          </a:p>
          <a:p>
            <a:pPr algn="just"/>
            <a:r>
              <a:rPr lang="en-US" dirty="0" smtClean="0"/>
              <a:t>Lastly, </a:t>
            </a:r>
            <a:r>
              <a:rPr lang="en-US" b="1" dirty="0" smtClean="0"/>
              <a:t>Copper Indium Gallium </a:t>
            </a:r>
            <a:r>
              <a:rPr lang="en-US" b="1" dirty="0" err="1" smtClean="0"/>
              <a:t>Selenide</a:t>
            </a:r>
            <a:r>
              <a:rPr lang="en-US" b="1" dirty="0" smtClean="0"/>
              <a:t> </a:t>
            </a:r>
            <a:r>
              <a:rPr lang="en-US" dirty="0" smtClean="0"/>
              <a:t>(CIGS) panels are another popular type of thin-film technology. CIGS panels have all </a:t>
            </a:r>
            <a:r>
              <a:rPr lang="en-US" b="1" dirty="0" smtClean="0"/>
              <a:t>four elements placed between two conductive layers </a:t>
            </a:r>
            <a:r>
              <a:rPr lang="en-US" dirty="0" smtClean="0"/>
              <a:t>(i.e. glass, plastic, aluminum, or steel), and electrodes are placed on the front and the back of the material to capture electrical currents.</a:t>
            </a:r>
          </a:p>
          <a:p>
            <a:pPr algn="just"/>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228600" y="381000"/>
            <a:ext cx="8568586"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The third generation types of solar panels employ thin film technologies that are currently undergoing research and development to make them perfect for the growing solar market.</a:t>
            </a:r>
          </a:p>
          <a:p>
            <a:pPr algn="just"/>
            <a:endParaRPr lang="en-US" dirty="0" smtClean="0"/>
          </a:p>
          <a:p>
            <a:pPr algn="just"/>
            <a:r>
              <a:rPr lang="en-US" dirty="0" smtClean="0"/>
              <a:t>Some of these new age solar panels make use of organic materials while some use inorganic substances like organic </a:t>
            </a:r>
            <a:r>
              <a:rPr lang="en-US" dirty="0" err="1" smtClean="0"/>
              <a:t>photovoltaics</a:t>
            </a:r>
            <a:r>
              <a:rPr lang="en-US" dirty="0" smtClean="0"/>
              <a:t> (OPVs), copper zinc tin </a:t>
            </a:r>
            <a:r>
              <a:rPr lang="en-US" dirty="0" err="1" smtClean="0"/>
              <a:t>sulphide</a:t>
            </a:r>
            <a:r>
              <a:rPr lang="en-US" dirty="0" smtClean="0"/>
              <a:t> (CZTS), </a:t>
            </a:r>
            <a:r>
              <a:rPr lang="en-US" dirty="0" err="1" smtClean="0"/>
              <a:t>perovskite</a:t>
            </a:r>
            <a:r>
              <a:rPr lang="en-US" dirty="0" smtClean="0"/>
              <a:t> solar cells, dye-sensitized solar cells (DSSCs), and quantum dot solar cells</a:t>
            </a:r>
          </a:p>
          <a:p>
            <a:pPr algn="just"/>
            <a:endParaRPr lang="en-US" dirty="0" smtClean="0"/>
          </a:p>
          <a:p>
            <a:pPr algn="just"/>
            <a:r>
              <a:rPr lang="en-US" dirty="0" smtClean="0"/>
              <a:t>They have efficiency of around 30%</a:t>
            </a:r>
            <a:endParaRPr lang="en-US" dirty="0"/>
          </a:p>
        </p:txBody>
      </p:sp>
      <p:sp>
        <p:nvSpPr>
          <p:cNvPr id="3" name="Title 2"/>
          <p:cNvSpPr>
            <a:spLocks noGrp="1"/>
          </p:cNvSpPr>
          <p:nvPr>
            <p:ph type="title"/>
          </p:nvPr>
        </p:nvSpPr>
        <p:spPr/>
        <p:txBody>
          <a:bodyPr>
            <a:normAutofit/>
          </a:bodyPr>
          <a:lstStyle/>
          <a:p>
            <a:pPr>
              <a:buFont typeface="Wingdings" pitchFamily="2" charset="2"/>
              <a:buChar char="Ø"/>
            </a:pPr>
            <a:r>
              <a:rPr lang="en-US" sz="3200" b="0" i="1" u="sng" dirty="0" smtClean="0"/>
              <a:t>Third Generation Solar Panels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152400" y="274638"/>
            <a:ext cx="8839200" cy="639762"/>
          </a:xfrm>
        </p:spPr>
        <p:txBody>
          <a:bodyPr>
            <a:noAutofit/>
          </a:bodyPr>
          <a:lstStyle/>
          <a:p>
            <a:pPr>
              <a:buFont typeface="Wingdings" pitchFamily="2" charset="2"/>
              <a:buChar char="q"/>
            </a:pPr>
            <a:r>
              <a:rPr lang="en-US" sz="3700" u="sng" dirty="0" smtClean="0"/>
              <a:t>Construction of module, panel and array</a:t>
            </a:r>
          </a:p>
        </p:txBody>
      </p:sp>
      <p:pic>
        <p:nvPicPr>
          <p:cNvPr id="1026" name="Picture 2" descr="Cells, Modules, and Arrays"/>
          <p:cNvPicPr>
            <a:picLocks noChangeAspect="1" noChangeArrowheads="1"/>
          </p:cNvPicPr>
          <p:nvPr/>
        </p:nvPicPr>
        <p:blipFill>
          <a:blip r:embed="rId2"/>
          <a:srcRect/>
          <a:stretch>
            <a:fillRect/>
          </a:stretch>
        </p:blipFill>
        <p:spPr bwMode="auto">
          <a:xfrm>
            <a:off x="457200" y="914400"/>
            <a:ext cx="8229600" cy="587593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Solar cell is a device which converts solar energy into electrical energy.</a:t>
            </a:r>
          </a:p>
          <a:p>
            <a:endParaRPr lang="en-US" dirty="0" smtClean="0"/>
          </a:p>
          <a:p>
            <a:r>
              <a:rPr lang="en-US" dirty="0" smtClean="0"/>
              <a:t>Silicon is the most widely used material to manufacture solar cell.</a:t>
            </a:r>
          </a:p>
          <a:p>
            <a:pPr>
              <a:buNone/>
            </a:pPr>
            <a:endParaRPr lang="en-US" dirty="0" smtClean="0"/>
          </a:p>
        </p:txBody>
      </p:sp>
      <p:sp>
        <p:nvSpPr>
          <p:cNvPr id="3" name="Title 2"/>
          <p:cNvSpPr>
            <a:spLocks noGrp="1"/>
          </p:cNvSpPr>
          <p:nvPr>
            <p:ph type="title"/>
          </p:nvPr>
        </p:nvSpPr>
        <p:spPr/>
        <p:txBody>
          <a:bodyPr/>
          <a:lstStyle/>
          <a:p>
            <a:pPr>
              <a:buFont typeface="Wingdings" pitchFamily="2" charset="2"/>
              <a:buChar char="q"/>
            </a:pPr>
            <a:r>
              <a:rPr lang="en-US" u="sng" dirty="0" smtClean="0"/>
              <a:t>Solar cell fundamentals:</a:t>
            </a:r>
            <a:endParaRPr lang="en-US" u="sng" dirty="0"/>
          </a:p>
        </p:txBody>
      </p:sp>
      <p:pic>
        <p:nvPicPr>
          <p:cNvPr id="27650" name="Picture 2"/>
          <p:cNvPicPr>
            <a:picLocks noChangeAspect="1" noChangeArrowheads="1"/>
          </p:cNvPicPr>
          <p:nvPr/>
        </p:nvPicPr>
        <p:blipFill>
          <a:blip r:embed="rId2"/>
          <a:srcRect/>
          <a:stretch>
            <a:fillRect/>
          </a:stretch>
        </p:blipFill>
        <p:spPr bwMode="auto">
          <a:xfrm>
            <a:off x="1524000" y="3962400"/>
            <a:ext cx="3352800" cy="2143125"/>
          </a:xfrm>
          <a:prstGeom prst="rect">
            <a:avLst/>
          </a:prstGeom>
          <a:noFill/>
          <a:ln w="9525">
            <a:noFill/>
            <a:miter lim="800000"/>
            <a:headEnd/>
            <a:tailEnd/>
          </a:ln>
          <a:effectLst/>
        </p:spPr>
      </p:pic>
      <p:sp>
        <p:nvSpPr>
          <p:cNvPr id="5" name="Rectangle 4"/>
          <p:cNvSpPr/>
          <p:nvPr/>
        </p:nvSpPr>
        <p:spPr>
          <a:xfrm>
            <a:off x="5029201" y="4495800"/>
            <a:ext cx="3657600" cy="1200329"/>
          </a:xfrm>
          <a:prstGeom prst="rect">
            <a:avLst/>
          </a:prstGeom>
        </p:spPr>
        <p:txBody>
          <a:bodyPr wrap="square">
            <a:spAutoFit/>
          </a:bodyPr>
          <a:lstStyle/>
          <a:p>
            <a:pPr>
              <a:buFont typeface="Arial" pitchFamily="34" charset="0"/>
              <a:buChar char="•"/>
            </a:pPr>
            <a:r>
              <a:rPr lang="en-US" dirty="0" smtClean="0"/>
              <a:t>Si has 4 valence electrons</a:t>
            </a:r>
          </a:p>
          <a:p>
            <a:pPr>
              <a:buFont typeface="Arial" pitchFamily="34" charset="0"/>
              <a:buChar char="•"/>
            </a:pPr>
            <a:endParaRPr lang="en-US" dirty="0" smtClean="0"/>
          </a:p>
          <a:p>
            <a:pPr>
              <a:buFont typeface="Arial" pitchFamily="34" charset="0"/>
              <a:buChar char="•"/>
            </a:pPr>
            <a:r>
              <a:rPr lang="en-US" dirty="0" smtClean="0"/>
              <a:t>Silicon itself is not sufficient to create solar cell</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90600"/>
            <a:ext cx="3886200" cy="5016691"/>
          </a:xfrm>
        </p:spPr>
        <p:txBody>
          <a:bodyPr>
            <a:normAutofit/>
          </a:bodyPr>
          <a:lstStyle/>
          <a:p>
            <a:pPr algn="just"/>
            <a:r>
              <a:rPr lang="en-US" sz="2400" dirty="0" smtClean="0"/>
              <a:t>Single solar cell output is very low.</a:t>
            </a:r>
          </a:p>
          <a:p>
            <a:pPr algn="just"/>
            <a:r>
              <a:rPr lang="en-US" sz="2400" dirty="0" smtClean="0"/>
              <a:t>Needs a series parallel combination to extract a workable amount of voltage power.</a:t>
            </a:r>
            <a:endParaRPr lang="en-US" sz="2400" dirty="0"/>
          </a:p>
        </p:txBody>
      </p:sp>
      <p:sp>
        <p:nvSpPr>
          <p:cNvPr id="3" name="Title 2"/>
          <p:cNvSpPr>
            <a:spLocks noGrp="1"/>
          </p:cNvSpPr>
          <p:nvPr>
            <p:ph type="title"/>
          </p:nvPr>
        </p:nvSpPr>
        <p:spPr>
          <a:xfrm>
            <a:off x="152400" y="152400"/>
            <a:ext cx="8229600" cy="715962"/>
          </a:xfrm>
        </p:spPr>
        <p:txBody>
          <a:bodyPr>
            <a:normAutofit/>
          </a:bodyPr>
          <a:lstStyle/>
          <a:p>
            <a:pPr>
              <a:buFont typeface="Wingdings" pitchFamily="2" charset="2"/>
              <a:buChar char="Ø"/>
            </a:pPr>
            <a:r>
              <a:rPr lang="en-US" sz="3600" b="0" i="1" u="sng" dirty="0" smtClean="0"/>
              <a:t>Solar PV Module:</a:t>
            </a:r>
            <a:endParaRPr lang="en-US" sz="3600" b="0" i="1" u="sng" dirty="0"/>
          </a:p>
        </p:txBody>
      </p:sp>
      <p:pic>
        <p:nvPicPr>
          <p:cNvPr id="43010" name="Picture 2" descr="Monocrystalline Cells vs. Polycrystalline Cells: What's the Difference? |  CED Greentech"/>
          <p:cNvPicPr>
            <a:picLocks noChangeAspect="1" noChangeArrowheads="1"/>
          </p:cNvPicPr>
          <p:nvPr/>
        </p:nvPicPr>
        <p:blipFill>
          <a:blip r:embed="rId2"/>
          <a:srcRect/>
          <a:stretch>
            <a:fillRect/>
          </a:stretch>
        </p:blipFill>
        <p:spPr bwMode="auto">
          <a:xfrm>
            <a:off x="4114801" y="0"/>
            <a:ext cx="5029199" cy="4876799"/>
          </a:xfrm>
          <a:prstGeom prst="rect">
            <a:avLst/>
          </a:prstGeom>
          <a:noFill/>
        </p:spPr>
      </p:pic>
      <p:pic>
        <p:nvPicPr>
          <p:cNvPr id="43011" name="Picture 3"/>
          <p:cNvPicPr>
            <a:picLocks noChangeAspect="1" noChangeArrowheads="1"/>
          </p:cNvPicPr>
          <p:nvPr/>
        </p:nvPicPr>
        <p:blipFill>
          <a:blip r:embed="rId3"/>
          <a:srcRect/>
          <a:stretch>
            <a:fillRect/>
          </a:stretch>
        </p:blipFill>
        <p:spPr bwMode="auto">
          <a:xfrm>
            <a:off x="228600" y="3296134"/>
            <a:ext cx="3581400" cy="3247541"/>
          </a:xfrm>
          <a:prstGeom prst="rect">
            <a:avLst/>
          </a:prstGeom>
          <a:noFill/>
          <a:ln w="9525">
            <a:noFill/>
            <a:miter lim="800000"/>
            <a:headEnd/>
            <a:tailEnd/>
          </a:ln>
          <a:effectLst/>
        </p:spPr>
      </p:pic>
      <p:sp>
        <p:nvSpPr>
          <p:cNvPr id="6" name="Rectangle 5"/>
          <p:cNvSpPr/>
          <p:nvPr/>
        </p:nvSpPr>
        <p:spPr>
          <a:xfrm>
            <a:off x="4038600" y="5029200"/>
            <a:ext cx="5105400" cy="1477328"/>
          </a:xfrm>
          <a:prstGeom prst="rect">
            <a:avLst/>
          </a:prstGeom>
        </p:spPr>
        <p:txBody>
          <a:bodyPr wrap="square">
            <a:spAutoFit/>
          </a:bodyPr>
          <a:lstStyle/>
          <a:p>
            <a:pPr algn="just"/>
            <a:r>
              <a:rPr lang="en-US" dirty="0" smtClean="0"/>
              <a:t>Interconnection of multiple cells to extract workable amount of power which are mounted a durable  back cover of several sq. ft with a transparent glass cover on the top and which is sealed in a proper way to make it usable in the outdoor conditions.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b="1" i="1" u="sng" dirty="0" smtClean="0">
                <a:solidFill>
                  <a:srgbClr val="FF0000"/>
                </a:solidFill>
              </a:rPr>
              <a:t>Cell mismatch in the module: </a:t>
            </a:r>
          </a:p>
          <a:p>
            <a:pPr lvl="1" algn="just"/>
            <a:r>
              <a:rPr lang="en-US" dirty="0" smtClean="0"/>
              <a:t>All the cells used must have same specification, i.e. Voc, </a:t>
            </a:r>
            <a:r>
              <a:rPr lang="en-US" dirty="0" err="1" smtClean="0"/>
              <a:t>Isc</a:t>
            </a:r>
            <a:r>
              <a:rPr lang="en-US" dirty="0" smtClean="0"/>
              <a:t>, </a:t>
            </a:r>
            <a:r>
              <a:rPr lang="en-US" dirty="0" err="1" smtClean="0"/>
              <a:t>Vmpp</a:t>
            </a:r>
            <a:r>
              <a:rPr lang="en-US" dirty="0" smtClean="0"/>
              <a:t>, </a:t>
            </a:r>
            <a:r>
              <a:rPr lang="en-US" dirty="0" err="1" smtClean="0"/>
              <a:t>Impp</a:t>
            </a:r>
            <a:r>
              <a:rPr lang="en-US" dirty="0" smtClean="0"/>
              <a:t>. Else there will be power loss which will occur .</a:t>
            </a:r>
          </a:p>
          <a:p>
            <a:pPr lvl="1" algn="just"/>
            <a:endParaRPr lang="en-US" dirty="0"/>
          </a:p>
        </p:txBody>
      </p:sp>
      <p:sp>
        <p:nvSpPr>
          <p:cNvPr id="3" name="Title 2"/>
          <p:cNvSpPr>
            <a:spLocks noGrp="1"/>
          </p:cNvSpPr>
          <p:nvPr>
            <p:ph type="title"/>
          </p:nvPr>
        </p:nvSpPr>
        <p:spPr/>
        <p:txBody>
          <a:bodyPr/>
          <a:lstStyle/>
          <a:p>
            <a:r>
              <a:rPr lang="en-US" dirty="0" smtClean="0"/>
              <a:t>Problems to be taken care off:</a:t>
            </a:r>
            <a:endParaRPr lang="en-US" dirty="0"/>
          </a:p>
        </p:txBody>
      </p:sp>
      <p:pic>
        <p:nvPicPr>
          <p:cNvPr id="44034" name="Picture 2"/>
          <p:cNvPicPr>
            <a:picLocks noChangeAspect="1" noChangeArrowheads="1"/>
          </p:cNvPicPr>
          <p:nvPr/>
        </p:nvPicPr>
        <p:blipFill>
          <a:blip r:embed="rId2"/>
          <a:srcRect/>
          <a:stretch>
            <a:fillRect/>
          </a:stretch>
        </p:blipFill>
        <p:spPr bwMode="auto">
          <a:xfrm>
            <a:off x="1600200" y="2743200"/>
            <a:ext cx="5153025" cy="2971800"/>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a:srcRect/>
          <a:stretch>
            <a:fillRect/>
          </a:stretch>
        </p:blipFill>
        <p:spPr bwMode="auto">
          <a:xfrm>
            <a:off x="304800" y="5819775"/>
            <a:ext cx="8115300" cy="1038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8600"/>
            <a:ext cx="8229600" cy="5778691"/>
          </a:xfrm>
        </p:spPr>
        <p:txBody>
          <a:bodyPr/>
          <a:lstStyle/>
          <a:p>
            <a:pPr lvl="1"/>
            <a:r>
              <a:rPr lang="en-US" b="1" i="1" u="sng" dirty="0" smtClean="0">
                <a:solidFill>
                  <a:srgbClr val="FF0000"/>
                </a:solidFill>
              </a:rPr>
              <a:t>Effect of Shadow: </a:t>
            </a:r>
          </a:p>
          <a:p>
            <a:pPr lvl="1" algn="just">
              <a:buNone/>
            </a:pPr>
            <a:r>
              <a:rPr lang="en-US" dirty="0" smtClean="0"/>
              <a:t>	Shadowing on the </a:t>
            </a:r>
            <a:r>
              <a:rPr lang="en-US" dirty="0" err="1" smtClean="0"/>
              <a:t>perticular</a:t>
            </a:r>
            <a:r>
              <a:rPr lang="en-US" dirty="0" smtClean="0"/>
              <a:t> cells will stop the generation in those cells keeping the other cells active, if the active cells are more then the excessive current generated will damage the shadowed cell and this effect is called hot spot.</a:t>
            </a:r>
          </a:p>
        </p:txBody>
      </p:sp>
      <p:pic>
        <p:nvPicPr>
          <p:cNvPr id="45058" name="Picture 2"/>
          <p:cNvPicPr>
            <a:picLocks noChangeAspect="1" noChangeArrowheads="1"/>
          </p:cNvPicPr>
          <p:nvPr/>
        </p:nvPicPr>
        <p:blipFill>
          <a:blip r:embed="rId2"/>
          <a:srcRect/>
          <a:stretch>
            <a:fillRect/>
          </a:stretch>
        </p:blipFill>
        <p:spPr bwMode="auto">
          <a:xfrm>
            <a:off x="152400" y="2209800"/>
            <a:ext cx="4553552" cy="4038600"/>
          </a:xfrm>
          <a:prstGeom prst="rect">
            <a:avLst/>
          </a:prstGeom>
          <a:noFill/>
          <a:ln w="9525">
            <a:noFill/>
            <a:miter lim="800000"/>
            <a:headEnd/>
            <a:tailEnd/>
          </a:ln>
          <a:effectLst/>
        </p:spPr>
      </p:pic>
      <p:pic>
        <p:nvPicPr>
          <p:cNvPr id="45059" name="Picture 3"/>
          <p:cNvPicPr>
            <a:picLocks noChangeAspect="1" noChangeArrowheads="1"/>
          </p:cNvPicPr>
          <p:nvPr/>
        </p:nvPicPr>
        <p:blipFill>
          <a:blip r:embed="rId3"/>
          <a:srcRect/>
          <a:stretch>
            <a:fillRect/>
          </a:stretch>
        </p:blipFill>
        <p:spPr bwMode="auto">
          <a:xfrm>
            <a:off x="5105400" y="2400300"/>
            <a:ext cx="3438525" cy="4457700"/>
          </a:xfrm>
          <a:prstGeom prst="rect">
            <a:avLst/>
          </a:prstGeom>
          <a:noFill/>
          <a:ln w="9525">
            <a:noFill/>
            <a:miter lim="800000"/>
            <a:headEnd/>
            <a:tailEnd/>
          </a:ln>
          <a:effectLst/>
        </p:spPr>
      </p:pic>
      <p:sp>
        <p:nvSpPr>
          <p:cNvPr id="6" name="Rectangle 5"/>
          <p:cNvSpPr/>
          <p:nvPr/>
        </p:nvSpPr>
        <p:spPr>
          <a:xfrm>
            <a:off x="5638800" y="2057400"/>
            <a:ext cx="2661947" cy="369332"/>
          </a:xfrm>
          <a:prstGeom prst="rect">
            <a:avLst/>
          </a:prstGeom>
        </p:spPr>
        <p:txBody>
          <a:bodyPr wrap="none">
            <a:spAutoFit/>
          </a:bodyPr>
          <a:lstStyle/>
          <a:p>
            <a:pPr lvl="1"/>
            <a:r>
              <a:rPr lang="en-US" b="1" u="sng" dirty="0" smtClean="0"/>
              <a:t>Solution for hot spot</a:t>
            </a:r>
            <a:endParaRPr lang="en-US" b="1" u="sng"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638800"/>
          </a:xfrm>
        </p:spPr>
        <p:txBody>
          <a:bodyPr/>
          <a:lstStyle/>
          <a:p>
            <a:r>
              <a:rPr lang="en-US" dirty="0" smtClean="0"/>
              <a:t>Multiple solar modules connected in series / parallel combination to extract large voltage and current and thus increase the output power. </a:t>
            </a:r>
            <a:endParaRPr lang="en-US" dirty="0"/>
          </a:p>
        </p:txBody>
      </p:sp>
      <p:sp>
        <p:nvSpPr>
          <p:cNvPr id="3" name="Title 2"/>
          <p:cNvSpPr>
            <a:spLocks noGrp="1"/>
          </p:cNvSpPr>
          <p:nvPr>
            <p:ph type="title"/>
          </p:nvPr>
        </p:nvSpPr>
        <p:spPr>
          <a:xfrm>
            <a:off x="457200" y="274638"/>
            <a:ext cx="8229600" cy="715962"/>
          </a:xfrm>
        </p:spPr>
        <p:txBody>
          <a:bodyPr>
            <a:normAutofit fontScale="90000"/>
          </a:bodyPr>
          <a:lstStyle/>
          <a:p>
            <a:pPr>
              <a:buFont typeface="Wingdings" pitchFamily="2" charset="2"/>
              <a:buChar char="Ø"/>
            </a:pPr>
            <a:r>
              <a:rPr lang="en-US" sz="4400" b="0" i="1" u="sng" dirty="0" smtClean="0"/>
              <a:t>Solar PV Panel:</a:t>
            </a:r>
            <a:endParaRPr lang="en-US" dirty="0"/>
          </a:p>
        </p:txBody>
      </p:sp>
      <p:pic>
        <p:nvPicPr>
          <p:cNvPr id="46082" name="Picture 2"/>
          <p:cNvPicPr>
            <a:picLocks noChangeAspect="1" noChangeArrowheads="1"/>
          </p:cNvPicPr>
          <p:nvPr/>
        </p:nvPicPr>
        <p:blipFill>
          <a:blip r:embed="rId2"/>
          <a:srcRect/>
          <a:stretch>
            <a:fillRect/>
          </a:stretch>
        </p:blipFill>
        <p:spPr bwMode="auto">
          <a:xfrm>
            <a:off x="2133600" y="2362200"/>
            <a:ext cx="5181600" cy="4048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lstStyle/>
          <a:p>
            <a:r>
              <a:rPr lang="en-US" b="1" i="1" u="sng" dirty="0" smtClean="0">
                <a:solidFill>
                  <a:schemeClr val="accent2"/>
                </a:solidFill>
              </a:rPr>
              <a:t>Modules connected in series:</a:t>
            </a:r>
          </a:p>
          <a:p>
            <a:pPr lvl="1"/>
            <a:r>
              <a:rPr lang="en-US" dirty="0" smtClean="0"/>
              <a:t>Voltage gets added and current remains same.</a:t>
            </a:r>
          </a:p>
          <a:p>
            <a:pPr lvl="1"/>
            <a:r>
              <a:rPr lang="en-US" dirty="0" smtClean="0"/>
              <a:t>Power= Voltage * Current</a:t>
            </a:r>
          </a:p>
          <a:p>
            <a:pPr lvl="1">
              <a:buNone/>
            </a:pPr>
            <a:endParaRPr lang="en-US" dirty="0" smtClean="0"/>
          </a:p>
          <a:p>
            <a:pPr>
              <a:buNone/>
            </a:pPr>
            <a:endParaRPr lang="en-US" dirty="0"/>
          </a:p>
        </p:txBody>
      </p:sp>
      <p:pic>
        <p:nvPicPr>
          <p:cNvPr id="47106" name="Picture 2" descr="cedar-solar-series-parallel-connection-01-1024x725 - Cedar Solar"/>
          <p:cNvPicPr>
            <a:picLocks noChangeAspect="1" noChangeArrowheads="1"/>
          </p:cNvPicPr>
          <p:nvPr/>
        </p:nvPicPr>
        <p:blipFill>
          <a:blip r:embed="rId2"/>
          <a:srcRect l="5469" t="5274" b="48138"/>
          <a:stretch>
            <a:fillRect/>
          </a:stretch>
        </p:blipFill>
        <p:spPr bwMode="auto">
          <a:xfrm>
            <a:off x="0" y="1905000"/>
            <a:ext cx="9144000" cy="4038600"/>
          </a:xfrm>
          <a:prstGeom prst="rect">
            <a:avLst/>
          </a:prstGeom>
          <a:noFill/>
        </p:spPr>
      </p:pic>
      <p:pic>
        <p:nvPicPr>
          <p:cNvPr id="47108" name="Picture 4" descr="10.3: Resistors in Series and Parallel - Physics LibreTexts"/>
          <p:cNvPicPr>
            <a:picLocks noChangeAspect="1" noChangeArrowheads="1"/>
          </p:cNvPicPr>
          <p:nvPr/>
        </p:nvPicPr>
        <p:blipFill>
          <a:blip r:embed="rId3"/>
          <a:srcRect t="26667" r="51888" b="36666"/>
          <a:stretch>
            <a:fillRect/>
          </a:stretch>
        </p:blipFill>
        <p:spPr bwMode="auto">
          <a:xfrm>
            <a:off x="2133600" y="5867400"/>
            <a:ext cx="3276600" cy="8382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lstStyle/>
          <a:p>
            <a:r>
              <a:rPr lang="en-US" b="1" i="1" u="sng" dirty="0" smtClean="0">
                <a:solidFill>
                  <a:schemeClr val="accent2"/>
                </a:solidFill>
              </a:rPr>
              <a:t>Modules connected in series:</a:t>
            </a:r>
          </a:p>
          <a:p>
            <a:pPr lvl="1"/>
            <a:r>
              <a:rPr lang="en-US" dirty="0" smtClean="0"/>
              <a:t>Voltage remains same where as current gets added.</a:t>
            </a:r>
            <a:endParaRPr lang="en-US" dirty="0"/>
          </a:p>
        </p:txBody>
      </p:sp>
      <p:pic>
        <p:nvPicPr>
          <p:cNvPr id="48130" name="Picture 2" descr="cedar-solar-series-parallel-connection-01-1024x725 - Cedar Solar"/>
          <p:cNvPicPr>
            <a:picLocks noChangeAspect="1" noChangeArrowheads="1"/>
          </p:cNvPicPr>
          <p:nvPr/>
        </p:nvPicPr>
        <p:blipFill>
          <a:blip r:embed="rId2"/>
          <a:srcRect l="1563" t="54069"/>
          <a:stretch>
            <a:fillRect/>
          </a:stretch>
        </p:blipFill>
        <p:spPr bwMode="auto">
          <a:xfrm>
            <a:off x="0" y="1524000"/>
            <a:ext cx="9144000" cy="4191000"/>
          </a:xfrm>
          <a:prstGeom prst="rect">
            <a:avLst/>
          </a:prstGeom>
          <a:noFill/>
        </p:spPr>
      </p:pic>
      <p:pic>
        <p:nvPicPr>
          <p:cNvPr id="48132" name="Picture 4" descr="10.3: Resistors in Series and Parallel - Physics LibreTexts"/>
          <p:cNvPicPr>
            <a:picLocks noChangeAspect="1" noChangeArrowheads="1"/>
          </p:cNvPicPr>
          <p:nvPr/>
        </p:nvPicPr>
        <p:blipFill>
          <a:blip r:embed="rId3"/>
          <a:srcRect l="52587" b="10000"/>
          <a:stretch>
            <a:fillRect/>
          </a:stretch>
        </p:blipFill>
        <p:spPr bwMode="auto">
          <a:xfrm>
            <a:off x="6172200" y="4964464"/>
            <a:ext cx="2971800" cy="1893536"/>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Solar Panel Series and Parallel Wiring - PVeducation.com"/>
          <p:cNvPicPr>
            <a:picLocks noChangeAspect="1" noChangeArrowheads="1"/>
          </p:cNvPicPr>
          <p:nvPr/>
        </p:nvPicPr>
        <p:blipFill>
          <a:blip r:embed="rId2"/>
          <a:srcRect/>
          <a:stretch>
            <a:fillRect/>
          </a:stretch>
        </p:blipFill>
        <p:spPr bwMode="auto">
          <a:xfrm>
            <a:off x="0" y="381000"/>
            <a:ext cx="8663998" cy="6096000"/>
          </a:xfrm>
          <a:prstGeom prst="rect">
            <a:avLst/>
          </a:prstGeom>
          <a:noFill/>
        </p:spPr>
      </p:pic>
      <p:sp>
        <p:nvSpPr>
          <p:cNvPr id="6" name="Rectangle 5"/>
          <p:cNvSpPr/>
          <p:nvPr/>
        </p:nvSpPr>
        <p:spPr>
          <a:xfrm>
            <a:off x="2743200" y="1828800"/>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1905000"/>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9600" y="5257800"/>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76800" y="1066800"/>
            <a:ext cx="3810000" cy="4525963"/>
          </a:xfrm>
        </p:spPr>
        <p:txBody>
          <a:bodyPr/>
          <a:lstStyle/>
          <a:p>
            <a:pPr algn="just"/>
            <a:r>
              <a:rPr lang="en-US" dirty="0" smtClean="0"/>
              <a:t>Blocking diode blocks the flowing of power in that string incase any fault occurs in a particular module.</a:t>
            </a:r>
          </a:p>
          <a:p>
            <a:pPr algn="just"/>
            <a:endParaRPr lang="en-US" dirty="0" smtClean="0"/>
          </a:p>
          <a:p>
            <a:pPr algn="just"/>
            <a:r>
              <a:rPr lang="en-US" dirty="0" smtClean="0"/>
              <a:t>Bypass diode will bypass the panel incase any fault </a:t>
            </a:r>
            <a:r>
              <a:rPr lang="en-US" dirty="0" err="1" smtClean="0"/>
              <a:t>ocures</a:t>
            </a:r>
            <a:r>
              <a:rPr lang="en-US" dirty="0" smtClean="0"/>
              <a:t> in that panel.</a:t>
            </a:r>
            <a:endParaRPr lang="en-US" dirty="0"/>
          </a:p>
        </p:txBody>
      </p:sp>
      <p:sp>
        <p:nvSpPr>
          <p:cNvPr id="3" name="Title 2"/>
          <p:cNvSpPr>
            <a:spLocks noGrp="1"/>
          </p:cNvSpPr>
          <p:nvPr>
            <p:ph type="title"/>
          </p:nvPr>
        </p:nvSpPr>
        <p:spPr/>
        <p:txBody>
          <a:bodyPr/>
          <a:lstStyle/>
          <a:p>
            <a:endParaRPr lang="en-US"/>
          </a:p>
        </p:txBody>
      </p:sp>
      <p:pic>
        <p:nvPicPr>
          <p:cNvPr id="50178" name="Picture 2"/>
          <p:cNvPicPr>
            <a:picLocks noChangeAspect="1" noChangeArrowheads="1"/>
          </p:cNvPicPr>
          <p:nvPr/>
        </p:nvPicPr>
        <p:blipFill>
          <a:blip r:embed="rId2"/>
          <a:srcRect/>
          <a:stretch>
            <a:fillRect/>
          </a:stretch>
        </p:blipFill>
        <p:spPr bwMode="auto">
          <a:xfrm>
            <a:off x="457200" y="990600"/>
            <a:ext cx="4419600" cy="48840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562600"/>
          </a:xfrm>
        </p:spPr>
        <p:txBody>
          <a:bodyPr/>
          <a:lstStyle/>
          <a:p>
            <a:pPr algn="just"/>
            <a:r>
              <a:rPr lang="en-US" dirty="0" smtClean="0"/>
              <a:t>Interconnection of multiple solar panels is called solar Array.</a:t>
            </a:r>
          </a:p>
          <a:p>
            <a:pPr algn="just"/>
            <a:r>
              <a:rPr lang="en-US" dirty="0" smtClean="0"/>
              <a:t>These arrays are mounted on a structure with an appropriate tilt angle with or without tracking system such that its shadow does not falls on other panels during any time of a days throughout the year.</a:t>
            </a:r>
            <a:endParaRPr lang="en-US" dirty="0"/>
          </a:p>
        </p:txBody>
      </p:sp>
      <p:sp>
        <p:nvSpPr>
          <p:cNvPr id="3" name="Title 2"/>
          <p:cNvSpPr>
            <a:spLocks noGrp="1"/>
          </p:cNvSpPr>
          <p:nvPr>
            <p:ph type="title"/>
          </p:nvPr>
        </p:nvSpPr>
        <p:spPr>
          <a:xfrm>
            <a:off x="457200" y="274638"/>
            <a:ext cx="8229600" cy="715962"/>
          </a:xfrm>
        </p:spPr>
        <p:txBody>
          <a:bodyPr/>
          <a:lstStyle/>
          <a:p>
            <a:pPr>
              <a:buFont typeface="Wingdings" pitchFamily="2" charset="2"/>
              <a:buChar char="Ø"/>
            </a:pPr>
            <a:r>
              <a:rPr lang="en-US" sz="4000" b="0" i="1" u="sng" dirty="0" smtClean="0"/>
              <a:t>Solar PV Array:</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1202" name="Picture 2"/>
          <p:cNvPicPr>
            <a:picLocks noChangeAspect="1" noChangeArrowheads="1"/>
          </p:cNvPicPr>
          <p:nvPr/>
        </p:nvPicPr>
        <p:blipFill>
          <a:blip r:embed="rId2"/>
          <a:srcRect/>
          <a:stretch>
            <a:fillRect/>
          </a:stretch>
        </p:blipFill>
        <p:spPr bwMode="auto">
          <a:xfrm>
            <a:off x="0" y="533400"/>
            <a:ext cx="9105162" cy="6110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105400"/>
            <a:ext cx="8229600" cy="1371600"/>
          </a:xfrm>
          <a:solidFill>
            <a:schemeClr val="bg1"/>
          </a:solidFill>
        </p:spPr>
        <p:txBody>
          <a:bodyPr>
            <a:normAutofit fontScale="85000" lnSpcReduction="10000"/>
          </a:bodyPr>
          <a:lstStyle/>
          <a:p>
            <a:r>
              <a:rPr lang="en-US" dirty="0" smtClean="0"/>
              <a:t>Doping helps to create excess electrons and holes in the system.</a:t>
            </a:r>
          </a:p>
          <a:p>
            <a:r>
              <a:rPr lang="en-US" dirty="0" smtClean="0"/>
              <a:t>N-type has excess of electrons</a:t>
            </a:r>
          </a:p>
          <a:p>
            <a:r>
              <a:rPr lang="en-US" dirty="0" smtClean="0"/>
              <a:t>P-type has excess of holes</a:t>
            </a:r>
            <a:endParaRPr lang="en-US" dirty="0"/>
          </a:p>
        </p:txBody>
      </p:sp>
      <p:sp>
        <p:nvSpPr>
          <p:cNvPr id="3" name="Title 2"/>
          <p:cNvSpPr>
            <a:spLocks noGrp="1"/>
          </p:cNvSpPr>
          <p:nvPr>
            <p:ph type="title"/>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0" y="0"/>
            <a:ext cx="8871431"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2226" name="Picture 2"/>
          <p:cNvPicPr>
            <a:picLocks noChangeAspect="1" noChangeArrowheads="1"/>
          </p:cNvPicPr>
          <p:nvPr/>
        </p:nvPicPr>
        <p:blipFill>
          <a:blip r:embed="rId2"/>
          <a:srcRect/>
          <a:stretch>
            <a:fillRect/>
          </a:stretch>
        </p:blipFill>
        <p:spPr bwMode="auto">
          <a:xfrm>
            <a:off x="19937" y="152400"/>
            <a:ext cx="8868161"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6096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p:cNvSpPr/>
          <p:nvPr/>
        </p:nvSpPr>
        <p:spPr>
          <a:xfrm>
            <a:off x="1371600" y="914400"/>
            <a:ext cx="6096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609600" y="2133600"/>
            <a:ext cx="6096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p:cNvSpPr/>
          <p:nvPr/>
        </p:nvSpPr>
        <p:spPr>
          <a:xfrm>
            <a:off x="1371600" y="2133600"/>
            <a:ext cx="6096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ight Arrow 7"/>
          <p:cNvSpPr/>
          <p:nvPr/>
        </p:nvSpPr>
        <p:spPr>
          <a:xfrm>
            <a:off x="2819400" y="1524000"/>
            <a:ext cx="14478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48200" y="1143000"/>
            <a:ext cx="1676400" cy="1905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DC Motor</a:t>
            </a:r>
            <a:endParaRPr lang="en-US" dirty="0">
              <a:solidFill>
                <a:schemeClr val="tx1"/>
              </a:solidFill>
            </a:endParaRPr>
          </a:p>
        </p:txBody>
      </p:sp>
      <p:pic>
        <p:nvPicPr>
          <p:cNvPr id="53252" name="Picture 4"/>
          <p:cNvPicPr>
            <a:picLocks noChangeAspect="1" noChangeArrowheads="1"/>
          </p:cNvPicPr>
          <p:nvPr/>
        </p:nvPicPr>
        <p:blipFill>
          <a:blip r:embed="rId2"/>
          <a:srcRect/>
          <a:stretch>
            <a:fillRect/>
          </a:stretch>
        </p:blipFill>
        <p:spPr bwMode="auto">
          <a:xfrm>
            <a:off x="228600" y="4038600"/>
            <a:ext cx="8505825" cy="17357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105400"/>
          </a:xfrm>
        </p:spPr>
        <p:txBody>
          <a:bodyPr>
            <a:normAutofit/>
          </a:bodyPr>
          <a:lstStyle/>
          <a:p>
            <a:r>
              <a:rPr lang="en-US" sz="2400" i="1" u="sng" dirty="0" smtClean="0">
                <a:solidFill>
                  <a:srgbClr val="FF0000"/>
                </a:solidFill>
              </a:rPr>
              <a:t>Stand-alone Solar PV System:</a:t>
            </a:r>
          </a:p>
          <a:p>
            <a:endParaRPr lang="en-US" sz="2400" i="1" u="sng" dirty="0" smtClean="0">
              <a:solidFill>
                <a:srgbClr val="FF0000"/>
              </a:solidFill>
            </a:endParaRPr>
          </a:p>
          <a:p>
            <a:pPr>
              <a:buNone/>
            </a:pPr>
            <a:endParaRPr lang="en-US" sz="2400" i="1" dirty="0">
              <a:solidFill>
                <a:srgbClr val="FF0000"/>
              </a:solidFill>
            </a:endParaRPr>
          </a:p>
        </p:txBody>
      </p:sp>
      <p:sp>
        <p:nvSpPr>
          <p:cNvPr id="3" name="Title 2"/>
          <p:cNvSpPr>
            <a:spLocks noGrp="1"/>
          </p:cNvSpPr>
          <p:nvPr>
            <p:ph type="title"/>
          </p:nvPr>
        </p:nvSpPr>
        <p:spPr>
          <a:xfrm>
            <a:off x="457200" y="274638"/>
            <a:ext cx="8229600" cy="639762"/>
          </a:xfrm>
        </p:spPr>
        <p:txBody>
          <a:bodyPr>
            <a:normAutofit fontScale="90000"/>
          </a:bodyPr>
          <a:lstStyle/>
          <a:p>
            <a:pPr>
              <a:buFont typeface="Wingdings" pitchFamily="2" charset="2"/>
              <a:buChar char="q"/>
            </a:pPr>
            <a:r>
              <a:rPr lang="en-US" sz="3700" u="sng" dirty="0" smtClean="0"/>
              <a:t>Stand-alone and grid connected</a:t>
            </a:r>
          </a:p>
        </p:txBody>
      </p:sp>
      <p:pic>
        <p:nvPicPr>
          <p:cNvPr id="1026" name="Picture 2"/>
          <p:cNvPicPr>
            <a:picLocks noChangeAspect="1" noChangeArrowheads="1"/>
          </p:cNvPicPr>
          <p:nvPr/>
        </p:nvPicPr>
        <p:blipFill>
          <a:blip r:embed="rId2"/>
          <a:srcRect/>
          <a:stretch>
            <a:fillRect/>
          </a:stretch>
        </p:blipFill>
        <p:spPr bwMode="auto">
          <a:xfrm>
            <a:off x="76200" y="1447800"/>
            <a:ext cx="6219825" cy="4426053"/>
          </a:xfrm>
          <a:prstGeom prst="rect">
            <a:avLst/>
          </a:prstGeom>
          <a:noFill/>
          <a:ln w="9525">
            <a:noFill/>
            <a:miter lim="800000"/>
            <a:headEnd/>
            <a:tailEnd/>
          </a:ln>
          <a:effectLst/>
        </p:spPr>
      </p:pic>
      <p:sp>
        <p:nvSpPr>
          <p:cNvPr id="5" name="Rectangle 4"/>
          <p:cNvSpPr/>
          <p:nvPr/>
        </p:nvSpPr>
        <p:spPr>
          <a:xfrm>
            <a:off x="6324600" y="1371600"/>
            <a:ext cx="2590800" cy="1492716"/>
          </a:xfrm>
          <a:prstGeom prst="rect">
            <a:avLst/>
          </a:prstGeom>
        </p:spPr>
        <p:txBody>
          <a:bodyPr wrap="square">
            <a:spAutoFit/>
          </a:bodyPr>
          <a:lstStyle/>
          <a:p>
            <a:pPr algn="just"/>
            <a:r>
              <a:rPr lang="en-US" sz="1300" i="1" dirty="0" smtClean="0">
                <a:solidFill>
                  <a:schemeClr val="accent6"/>
                </a:solidFill>
              </a:rPr>
              <a:t>D</a:t>
            </a:r>
            <a:r>
              <a:rPr lang="en-US" sz="900" i="1" dirty="0" smtClean="0">
                <a:solidFill>
                  <a:schemeClr val="accent6"/>
                </a:solidFill>
              </a:rPr>
              <a:t>A</a:t>
            </a:r>
            <a:r>
              <a:rPr lang="en-US" sz="1300" i="1" dirty="0" smtClean="0">
                <a:solidFill>
                  <a:schemeClr val="accent6"/>
                </a:solidFill>
              </a:rPr>
              <a:t>=Battery Discharge Diode avoids the battery to get overcharged.</a:t>
            </a:r>
          </a:p>
          <a:p>
            <a:pPr algn="just"/>
            <a:endParaRPr lang="en-US" sz="1300" i="1" dirty="0" smtClean="0">
              <a:solidFill>
                <a:schemeClr val="accent6"/>
              </a:solidFill>
            </a:endParaRPr>
          </a:p>
          <a:p>
            <a:pPr algn="just"/>
            <a:r>
              <a:rPr lang="en-US" sz="1300" i="1" dirty="0" smtClean="0">
                <a:solidFill>
                  <a:schemeClr val="accent6"/>
                </a:solidFill>
              </a:rPr>
              <a:t>D</a:t>
            </a:r>
            <a:r>
              <a:rPr lang="en-US" sz="900" i="1" dirty="0" smtClean="0">
                <a:solidFill>
                  <a:schemeClr val="accent6"/>
                </a:solidFill>
              </a:rPr>
              <a:t>B</a:t>
            </a:r>
            <a:r>
              <a:rPr lang="en-US" sz="1300" i="1" dirty="0" smtClean="0">
                <a:solidFill>
                  <a:schemeClr val="accent6"/>
                </a:solidFill>
              </a:rPr>
              <a:t> =Array diode prevents the battery to discharge through PV array</a:t>
            </a:r>
            <a:endParaRPr lang="en-US" sz="1300" dirty="0">
              <a:solidFill>
                <a:schemeClr val="accent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169091"/>
          </a:xfrm>
        </p:spPr>
        <p:txBody>
          <a:bodyPr>
            <a:normAutofit/>
          </a:bodyPr>
          <a:lstStyle/>
          <a:p>
            <a:r>
              <a:rPr lang="en-US" sz="2800" i="1" u="sng" dirty="0" smtClean="0">
                <a:solidFill>
                  <a:srgbClr val="FF0000"/>
                </a:solidFill>
              </a:rPr>
              <a:t>Grid connected Solar PV System</a:t>
            </a:r>
          </a:p>
        </p:txBody>
      </p:sp>
      <p:pic>
        <p:nvPicPr>
          <p:cNvPr id="2050" name="Picture 2"/>
          <p:cNvPicPr>
            <a:picLocks noChangeAspect="1" noChangeArrowheads="1"/>
          </p:cNvPicPr>
          <p:nvPr/>
        </p:nvPicPr>
        <p:blipFill>
          <a:blip r:embed="rId2"/>
          <a:srcRect/>
          <a:stretch>
            <a:fillRect/>
          </a:stretch>
        </p:blipFill>
        <p:spPr bwMode="auto">
          <a:xfrm>
            <a:off x="762000" y="1447800"/>
            <a:ext cx="7323348" cy="4497426"/>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b="0" u="sng" dirty="0" smtClean="0"/>
              <a:t>Connection Diagram as per HESCOM norms:</a:t>
            </a:r>
            <a:endParaRPr lang="en-US" sz="3200" b="0" u="sng" dirty="0"/>
          </a:p>
        </p:txBody>
      </p:sp>
      <p:pic>
        <p:nvPicPr>
          <p:cNvPr id="3074" name="Picture 2" descr="Types of On-Grid Solar PV Systems and Working for Rooftop Solar"/>
          <p:cNvPicPr>
            <a:picLocks noChangeAspect="1" noChangeArrowheads="1"/>
          </p:cNvPicPr>
          <p:nvPr/>
        </p:nvPicPr>
        <p:blipFill>
          <a:blip r:embed="rId2"/>
          <a:srcRect/>
          <a:stretch>
            <a:fillRect/>
          </a:stretch>
        </p:blipFill>
        <p:spPr bwMode="auto">
          <a:xfrm>
            <a:off x="304800" y="1752600"/>
            <a:ext cx="8309343" cy="49530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Street lighting, </a:t>
            </a:r>
          </a:p>
          <a:p>
            <a:r>
              <a:rPr lang="en-US" dirty="0" smtClean="0"/>
              <a:t>domestic lighting </a:t>
            </a:r>
          </a:p>
          <a:p>
            <a:r>
              <a:rPr lang="en-US" dirty="0" smtClean="0"/>
              <a:t>solar water pumping systems.</a:t>
            </a:r>
            <a:endParaRPr lang="en-US" dirty="0"/>
          </a:p>
        </p:txBody>
      </p:sp>
      <p:sp>
        <p:nvSpPr>
          <p:cNvPr id="3" name="Title 2"/>
          <p:cNvSpPr>
            <a:spLocks noGrp="1"/>
          </p:cNvSpPr>
          <p:nvPr>
            <p:ph type="title"/>
          </p:nvPr>
        </p:nvSpPr>
        <p:spPr/>
        <p:txBody>
          <a:bodyPr>
            <a:normAutofit/>
          </a:bodyPr>
          <a:lstStyle/>
          <a:p>
            <a:r>
              <a:rPr lang="en-US" dirty="0" smtClean="0"/>
              <a:t>Applications –</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81400" y="3810000"/>
            <a:ext cx="5105400" cy="2197291"/>
          </a:xfrm>
        </p:spPr>
        <p:txBody>
          <a:bodyPr>
            <a:normAutofit fontScale="62500" lnSpcReduction="20000"/>
          </a:bodyPr>
          <a:lstStyle/>
          <a:p>
            <a:pPr algn="just"/>
            <a:r>
              <a:rPr lang="en-US" dirty="0" smtClean="0"/>
              <a:t>Variable DC voltage of solar panel is given to the charge controller, where it is converted into a fixed DC voltage and gives it to batteries. </a:t>
            </a:r>
          </a:p>
          <a:p>
            <a:pPr algn="just"/>
            <a:endParaRPr lang="en-US" dirty="0" smtClean="0"/>
          </a:p>
          <a:p>
            <a:pPr algn="just"/>
            <a:r>
              <a:rPr lang="en-US" dirty="0" smtClean="0"/>
              <a:t>The charge controller controllers the charging of the battery and disconnects it from the supply when it is fully charged and reconnects it charging lowers.</a:t>
            </a:r>
          </a:p>
          <a:p>
            <a:pPr algn="just"/>
            <a:endParaRPr lang="en-US" dirty="0" smtClean="0"/>
          </a:p>
          <a:p>
            <a:pPr algn="just"/>
            <a:r>
              <a:rPr lang="en-US" dirty="0" smtClean="0"/>
              <a:t>The battery discharges when the load is turned ON.</a:t>
            </a:r>
          </a:p>
          <a:p>
            <a:pPr algn="just"/>
            <a:endParaRPr lang="en-US" dirty="0"/>
          </a:p>
        </p:txBody>
      </p:sp>
      <p:sp>
        <p:nvSpPr>
          <p:cNvPr id="3" name="Title 2"/>
          <p:cNvSpPr>
            <a:spLocks noGrp="1"/>
          </p:cNvSpPr>
          <p:nvPr>
            <p:ph type="title"/>
          </p:nvPr>
        </p:nvSpPr>
        <p:spPr/>
        <p:txBody>
          <a:bodyPr/>
          <a:lstStyle/>
          <a:p>
            <a:r>
              <a:rPr lang="en-US" dirty="0" smtClean="0"/>
              <a:t>1. Solar PV Street lighting:</a:t>
            </a:r>
            <a:endParaRPr lang="en-US" dirty="0"/>
          </a:p>
        </p:txBody>
      </p:sp>
      <p:pic>
        <p:nvPicPr>
          <p:cNvPr id="58370" name="Picture 2" descr="Solar Street Light at Rs 17500/piece | Solar Street Lights | ID: 10180596288"/>
          <p:cNvPicPr>
            <a:picLocks noChangeAspect="1" noChangeArrowheads="1"/>
          </p:cNvPicPr>
          <p:nvPr/>
        </p:nvPicPr>
        <p:blipFill>
          <a:blip r:embed="rId2"/>
          <a:srcRect/>
          <a:stretch>
            <a:fillRect/>
          </a:stretch>
        </p:blipFill>
        <p:spPr bwMode="auto">
          <a:xfrm>
            <a:off x="381000" y="1600200"/>
            <a:ext cx="3361962" cy="4876800"/>
          </a:xfrm>
          <a:prstGeom prst="rect">
            <a:avLst/>
          </a:prstGeom>
          <a:noFill/>
        </p:spPr>
      </p:pic>
      <p:pic>
        <p:nvPicPr>
          <p:cNvPr id="58372" name="Picture 4" descr="Outdoor solar street lighting system design / ADNLITE"/>
          <p:cNvPicPr>
            <a:picLocks noChangeAspect="1" noChangeArrowheads="1"/>
          </p:cNvPicPr>
          <p:nvPr/>
        </p:nvPicPr>
        <p:blipFill>
          <a:blip r:embed="rId3"/>
          <a:srcRect/>
          <a:stretch>
            <a:fillRect/>
          </a:stretch>
        </p:blipFill>
        <p:spPr bwMode="auto">
          <a:xfrm>
            <a:off x="3581400" y="1981200"/>
            <a:ext cx="5075097" cy="17526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60418" name="Picture 2" descr="Solar Street Lights vs Traditional Street Lights - Industry Today"/>
          <p:cNvPicPr>
            <a:picLocks noChangeAspect="1" noChangeArrowheads="1"/>
          </p:cNvPicPr>
          <p:nvPr/>
        </p:nvPicPr>
        <p:blipFill>
          <a:blip r:embed="rId2"/>
          <a:srcRect/>
          <a:stretch>
            <a:fillRect/>
          </a:stretch>
        </p:blipFill>
        <p:spPr bwMode="auto">
          <a:xfrm>
            <a:off x="304800" y="228600"/>
            <a:ext cx="6172199"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420" name="Picture 4" descr="Solar Street Lights with tubular battery – SSLT | Ulaginoli Energy Solutions"/>
          <p:cNvPicPr>
            <a:picLocks noChangeAspect="1" noChangeArrowheads="1"/>
          </p:cNvPicPr>
          <p:nvPr/>
        </p:nvPicPr>
        <p:blipFill>
          <a:blip r:embed="rId3"/>
          <a:srcRect l="21667" r="25000"/>
          <a:stretch>
            <a:fillRect/>
          </a:stretch>
        </p:blipFill>
        <p:spPr bwMode="auto">
          <a:xfrm>
            <a:off x="6477000" y="228600"/>
            <a:ext cx="2438400" cy="6096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422" name="Picture 6" descr="China HZM IP66 60w integrated solar street light Motion Sensor Light + 50cm  pole + remote on Global Sources"/>
          <p:cNvPicPr>
            <a:picLocks noChangeAspect="1" noChangeArrowheads="1"/>
          </p:cNvPicPr>
          <p:nvPr/>
        </p:nvPicPr>
        <p:blipFill>
          <a:blip r:embed="rId4"/>
          <a:srcRect/>
          <a:stretch>
            <a:fillRect/>
          </a:stretch>
        </p:blipFill>
        <p:spPr bwMode="auto">
          <a:xfrm>
            <a:off x="1524000" y="4038599"/>
            <a:ext cx="2819400" cy="2819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867400"/>
          </a:xfrm>
          <a:solidFill>
            <a:schemeClr val="bg1"/>
          </a:solidFill>
        </p:spPr>
        <p:txBody>
          <a:bodyPr>
            <a:normAutofit/>
          </a:bodyPr>
          <a:lstStyle/>
          <a:p>
            <a:r>
              <a:rPr lang="en-US" dirty="0" smtClean="0"/>
              <a:t>Assume, LED Street light capacity: 36 W</a:t>
            </a:r>
          </a:p>
          <a:p>
            <a:r>
              <a:rPr lang="en-US" dirty="0" smtClean="0"/>
              <a:t>Energy consumed per day: </a:t>
            </a:r>
          </a:p>
          <a:p>
            <a:pPr lvl="1"/>
            <a:r>
              <a:rPr lang="en-US" dirty="0" smtClean="0"/>
              <a:t>Let the street light is on for 11 hrs per day ( 7pm to 6 am)</a:t>
            </a:r>
          </a:p>
          <a:p>
            <a:pPr lvl="1"/>
            <a:r>
              <a:rPr lang="en-US" dirty="0" smtClean="0"/>
              <a:t>Energy consumed= power * Time = 36*11= </a:t>
            </a:r>
            <a:r>
              <a:rPr lang="en-US" dirty="0" smtClean="0">
                <a:solidFill>
                  <a:srgbClr val="FF0000"/>
                </a:solidFill>
              </a:rPr>
              <a:t>396 </a:t>
            </a:r>
            <a:r>
              <a:rPr lang="en-US" dirty="0" err="1" smtClean="0">
                <a:solidFill>
                  <a:srgbClr val="FF0000"/>
                </a:solidFill>
              </a:rPr>
              <a:t>Wh</a:t>
            </a:r>
            <a:r>
              <a:rPr lang="en-US" dirty="0" smtClean="0">
                <a:solidFill>
                  <a:srgbClr val="FF0000"/>
                </a:solidFill>
              </a:rPr>
              <a:t>/day</a:t>
            </a:r>
          </a:p>
          <a:p>
            <a:r>
              <a:rPr lang="en-US" dirty="0" smtClean="0"/>
              <a:t>Charge controller capacity= 36W/ 12V = 3Amps.</a:t>
            </a:r>
          </a:p>
          <a:p>
            <a:pPr lvl="1"/>
            <a:r>
              <a:rPr lang="en-US" dirty="0" smtClean="0"/>
              <a:t>Thus a charge controller of </a:t>
            </a:r>
            <a:r>
              <a:rPr lang="en-US" dirty="0" smtClean="0">
                <a:solidFill>
                  <a:srgbClr val="FF0000"/>
                </a:solidFill>
              </a:rPr>
              <a:t>3 amp </a:t>
            </a:r>
            <a:r>
              <a:rPr lang="en-US" dirty="0" smtClean="0"/>
              <a:t>rating can be used.</a:t>
            </a:r>
          </a:p>
          <a:p>
            <a:r>
              <a:rPr lang="en-US" dirty="0" smtClean="0"/>
              <a:t>Battery calculation:</a:t>
            </a:r>
          </a:p>
          <a:p>
            <a:pPr lvl="1"/>
            <a:r>
              <a:rPr lang="en-US" dirty="0" smtClean="0"/>
              <a:t>Let the battery used be of 12V.</a:t>
            </a:r>
          </a:p>
          <a:p>
            <a:pPr lvl="1"/>
            <a:r>
              <a:rPr lang="en-US" dirty="0" smtClean="0"/>
              <a:t>Ampere hour required= 396 </a:t>
            </a:r>
            <a:r>
              <a:rPr lang="en-US" dirty="0" err="1" smtClean="0"/>
              <a:t>Wh</a:t>
            </a:r>
            <a:r>
              <a:rPr lang="en-US" dirty="0" smtClean="0"/>
              <a:t> per day / 12V =33 Amp-Hour</a:t>
            </a:r>
          </a:p>
          <a:p>
            <a:pPr lvl="1"/>
            <a:r>
              <a:rPr lang="en-US" dirty="0" smtClean="0"/>
              <a:t>But the depth of Discharge of a battery is 70%.</a:t>
            </a:r>
          </a:p>
          <a:p>
            <a:pPr lvl="1"/>
            <a:r>
              <a:rPr lang="en-US" dirty="0" smtClean="0"/>
              <a:t>So, 33*1.3= </a:t>
            </a:r>
            <a:r>
              <a:rPr lang="en-US" dirty="0" smtClean="0">
                <a:solidFill>
                  <a:srgbClr val="FF0000"/>
                </a:solidFill>
              </a:rPr>
              <a:t>42.9 Ah </a:t>
            </a:r>
            <a:r>
              <a:rPr lang="en-US" dirty="0" smtClean="0"/>
              <a:t>battery is required.</a:t>
            </a:r>
          </a:p>
          <a:p>
            <a:r>
              <a:rPr lang="en-US" dirty="0" smtClean="0"/>
              <a:t>PV Panel sizing:</a:t>
            </a:r>
          </a:p>
          <a:p>
            <a:pPr lvl="1"/>
            <a:r>
              <a:rPr lang="en-US" dirty="0" smtClean="0"/>
              <a:t>On an average 1kW PV panel can generate 4 kWh per day</a:t>
            </a:r>
          </a:p>
          <a:p>
            <a:pPr lvl="1"/>
            <a:r>
              <a:rPr lang="en-US" dirty="0" smtClean="0"/>
              <a:t>PV panel capacity=396/4 =99.9 W=</a:t>
            </a:r>
            <a:r>
              <a:rPr lang="en-US" dirty="0" smtClean="0">
                <a:solidFill>
                  <a:srgbClr val="FF0000"/>
                </a:solidFill>
              </a:rPr>
              <a:t>100W.</a:t>
            </a:r>
          </a:p>
        </p:txBody>
      </p:sp>
      <p:sp>
        <p:nvSpPr>
          <p:cNvPr id="3" name="Title 2"/>
          <p:cNvSpPr>
            <a:spLocks noGrp="1"/>
          </p:cNvSpPr>
          <p:nvPr>
            <p:ph type="title"/>
          </p:nvPr>
        </p:nvSpPr>
        <p:spPr>
          <a:xfrm>
            <a:off x="457200" y="274638"/>
            <a:ext cx="8229600" cy="639762"/>
          </a:xfrm>
        </p:spPr>
        <p:txBody>
          <a:bodyPr>
            <a:normAutofit fontScale="90000"/>
          </a:bodyPr>
          <a:lstStyle/>
          <a:p>
            <a:r>
              <a:rPr lang="en-US" dirty="0" smtClean="0"/>
              <a:t>Street Light Design calculation:</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a:bodyPr>
          <a:lstStyle/>
          <a:p>
            <a:r>
              <a:rPr lang="en-US" dirty="0" smtClean="0"/>
              <a:t>2. domestic lighting </a:t>
            </a:r>
            <a:endParaRPr lang="en-US" dirty="0"/>
          </a:p>
        </p:txBody>
      </p:sp>
      <p:pic>
        <p:nvPicPr>
          <p:cNvPr id="1026" name="Picture 2" descr="Solar Home Lighting System at Rs 28000/piece | Solar Home Systems | ID:  21143448948"/>
          <p:cNvPicPr>
            <a:picLocks noChangeAspect="1" noChangeArrowheads="1"/>
          </p:cNvPicPr>
          <p:nvPr/>
        </p:nvPicPr>
        <p:blipFill>
          <a:blip r:embed="rId2"/>
          <a:srcRect/>
          <a:stretch>
            <a:fillRect/>
          </a:stretch>
        </p:blipFill>
        <p:spPr bwMode="auto">
          <a:xfrm>
            <a:off x="304800" y="1219200"/>
            <a:ext cx="8077200" cy="555498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5"/>
          <p:cNvPicPr>
            <a:picLocks noChangeAspect="1" noChangeArrowheads="1"/>
          </p:cNvPicPr>
          <p:nvPr/>
        </p:nvPicPr>
        <p:blipFill>
          <a:blip r:embed="rId2"/>
          <a:srcRect/>
          <a:stretch>
            <a:fillRect/>
          </a:stretch>
        </p:blipFill>
        <p:spPr bwMode="auto">
          <a:xfrm>
            <a:off x="304800" y="2819400"/>
            <a:ext cx="8696325" cy="40386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32101" t="40182" r="13835" b="3090"/>
          <a:stretch>
            <a:fillRect/>
          </a:stretch>
        </p:blipFill>
        <p:spPr bwMode="auto">
          <a:xfrm>
            <a:off x="2057400" y="914400"/>
            <a:ext cx="4876800"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791200"/>
          </a:xfrm>
        </p:spPr>
        <p:txBody>
          <a:bodyPr/>
          <a:lstStyle/>
          <a:p>
            <a:endParaRPr lang="en-US" dirty="0"/>
          </a:p>
        </p:txBody>
      </p:sp>
      <p:sp>
        <p:nvSpPr>
          <p:cNvPr id="3" name="Title 2"/>
          <p:cNvSpPr>
            <a:spLocks noGrp="1"/>
          </p:cNvSpPr>
          <p:nvPr>
            <p:ph type="title"/>
          </p:nvPr>
        </p:nvSpPr>
        <p:spPr>
          <a:xfrm>
            <a:off x="457200" y="274638"/>
            <a:ext cx="8229600" cy="868362"/>
          </a:xfrm>
        </p:spPr>
        <p:txBody>
          <a:bodyPr/>
          <a:lstStyle/>
          <a:p>
            <a:r>
              <a:rPr lang="en-US" dirty="0" smtClean="0"/>
              <a:t>3. Solar water pumping system:</a:t>
            </a:r>
            <a:endParaRPr lang="en-US" dirty="0"/>
          </a:p>
        </p:txBody>
      </p:sp>
      <p:pic>
        <p:nvPicPr>
          <p:cNvPr id="63490" name="Picture 2" descr="China Solar Powered Pump System for Irrigation, Solar Power System to Run  Irrigation Pumps - China Solar Pump System, Inverter"/>
          <p:cNvPicPr>
            <a:picLocks noChangeAspect="1" noChangeArrowheads="1"/>
          </p:cNvPicPr>
          <p:nvPr/>
        </p:nvPicPr>
        <p:blipFill>
          <a:blip r:embed="rId2"/>
          <a:srcRect/>
          <a:stretch>
            <a:fillRect/>
          </a:stretch>
        </p:blipFill>
        <p:spPr bwMode="auto">
          <a:xfrm>
            <a:off x="0" y="1295400"/>
            <a:ext cx="4447167"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3492" name="Picture 4" descr="Solar-Powered Irrigation Systems | Electronics For You"/>
          <p:cNvPicPr>
            <a:picLocks noChangeAspect="1" noChangeArrowheads="1"/>
          </p:cNvPicPr>
          <p:nvPr/>
        </p:nvPicPr>
        <p:blipFill>
          <a:blip r:embed="rId3"/>
          <a:srcRect/>
          <a:stretch>
            <a:fillRect/>
          </a:stretch>
        </p:blipFill>
        <p:spPr bwMode="auto">
          <a:xfrm>
            <a:off x="4495800" y="1295400"/>
            <a:ext cx="4648200" cy="4610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Solar Pump : Block Diagram, Working, Types and Applications"/>
          <p:cNvPicPr>
            <a:picLocks noChangeAspect="1" noChangeArrowheads="1"/>
          </p:cNvPicPr>
          <p:nvPr/>
        </p:nvPicPr>
        <p:blipFill>
          <a:blip r:embed="rId2"/>
          <a:srcRect/>
          <a:stretch>
            <a:fillRect/>
          </a:stretch>
        </p:blipFill>
        <p:spPr bwMode="auto">
          <a:xfrm>
            <a:off x="1981200" y="152400"/>
            <a:ext cx="3962400" cy="2509521"/>
          </a:xfrm>
          <a:prstGeom prst="rect">
            <a:avLst/>
          </a:prstGeom>
          <a:noFill/>
        </p:spPr>
      </p:pic>
      <p:pic>
        <p:nvPicPr>
          <p:cNvPr id="64516" name="Picture 4"/>
          <p:cNvPicPr>
            <a:picLocks noChangeAspect="1" noChangeArrowheads="1"/>
          </p:cNvPicPr>
          <p:nvPr/>
        </p:nvPicPr>
        <p:blipFill>
          <a:blip r:embed="rId3"/>
          <a:srcRect/>
          <a:stretch>
            <a:fillRect/>
          </a:stretch>
        </p:blipFill>
        <p:spPr bwMode="auto">
          <a:xfrm>
            <a:off x="304800" y="2895600"/>
            <a:ext cx="8534400" cy="3811281"/>
          </a:xfrm>
          <a:prstGeom prst="rect">
            <a:avLst/>
          </a:prstGeom>
          <a:noFill/>
          <a:ln w="9525">
            <a:noFill/>
            <a:miter lim="800000"/>
            <a:headEnd/>
            <a:tailEnd/>
          </a:ln>
          <a:effectLst/>
        </p:spPr>
      </p:pic>
      <p:sp>
        <p:nvSpPr>
          <p:cNvPr id="7" name="Rectangle 6"/>
          <p:cNvSpPr/>
          <p:nvPr/>
        </p:nvSpPr>
        <p:spPr>
          <a:xfrm>
            <a:off x="2590800" y="2590800"/>
            <a:ext cx="3962400" cy="276999"/>
          </a:xfrm>
          <a:prstGeom prst="rect">
            <a:avLst/>
          </a:prstGeom>
        </p:spPr>
        <p:txBody>
          <a:bodyPr wrap="square">
            <a:spAutoFit/>
          </a:bodyPr>
          <a:lstStyle/>
          <a:p>
            <a:pPr algn="ctr"/>
            <a:r>
              <a:rPr lang="en-US" sz="1200" b="1" i="1" dirty="0" smtClean="0"/>
              <a:t>Fig: Block diagram of solar water pumping system</a:t>
            </a:r>
            <a:endParaRPr lang="en-US" sz="1200" b="1"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457200" y="274638"/>
            <a:ext cx="8229600" cy="715962"/>
          </a:xfrm>
        </p:spPr>
        <p:txBody>
          <a:bodyPr>
            <a:normAutofit fontScale="90000"/>
          </a:bodyPr>
          <a:lstStyle/>
          <a:p>
            <a:r>
              <a:rPr lang="en-US" dirty="0" smtClean="0"/>
              <a:t>Other applications: (Not in syllabus)</a:t>
            </a:r>
            <a:endParaRPr lang="en-US" dirty="0"/>
          </a:p>
        </p:txBody>
      </p:sp>
      <p:pic>
        <p:nvPicPr>
          <p:cNvPr id="66562" name="Picture 2" descr="Solar Refrigeration – Heuch Refrigeration Services"/>
          <p:cNvPicPr>
            <a:picLocks noChangeAspect="1" noChangeArrowheads="1"/>
          </p:cNvPicPr>
          <p:nvPr/>
        </p:nvPicPr>
        <p:blipFill>
          <a:blip r:embed="rId2"/>
          <a:srcRect r="9376"/>
          <a:stretch>
            <a:fillRect/>
          </a:stretch>
        </p:blipFill>
        <p:spPr bwMode="auto">
          <a:xfrm>
            <a:off x="152400" y="1676400"/>
            <a:ext cx="4419600" cy="2486026"/>
          </a:xfrm>
          <a:prstGeom prst="rect">
            <a:avLst/>
          </a:prstGeom>
          <a:noFill/>
        </p:spPr>
      </p:pic>
      <p:pic>
        <p:nvPicPr>
          <p:cNvPr id="66564" name="Picture 4" descr="China Solar Power Cold Storage Container. - China Solar Cold Room, Solar  Cold Storage"/>
          <p:cNvPicPr>
            <a:picLocks noChangeAspect="1" noChangeArrowheads="1"/>
          </p:cNvPicPr>
          <p:nvPr/>
        </p:nvPicPr>
        <p:blipFill>
          <a:blip r:embed="rId3"/>
          <a:srcRect/>
          <a:stretch>
            <a:fillRect/>
          </a:stretch>
        </p:blipFill>
        <p:spPr bwMode="auto">
          <a:xfrm>
            <a:off x="4648200" y="3490236"/>
            <a:ext cx="4495800" cy="3367764"/>
          </a:xfrm>
          <a:prstGeom prst="rect">
            <a:avLst/>
          </a:prstGeom>
          <a:noFill/>
        </p:spPr>
      </p:pic>
      <p:sp>
        <p:nvSpPr>
          <p:cNvPr id="6" name="Rectangle 5"/>
          <p:cNvSpPr/>
          <p:nvPr/>
        </p:nvSpPr>
        <p:spPr>
          <a:xfrm>
            <a:off x="4953000" y="2133600"/>
            <a:ext cx="2953053" cy="584775"/>
          </a:xfrm>
          <a:prstGeom prst="rect">
            <a:avLst/>
          </a:prstGeom>
        </p:spPr>
        <p:txBody>
          <a:bodyPr wrap="none">
            <a:spAutoFit/>
          </a:bodyPr>
          <a:lstStyle/>
          <a:p>
            <a:r>
              <a:rPr lang="en-US" sz="3200" dirty="0" smtClean="0"/>
              <a:t>solar refrigerator</a:t>
            </a:r>
            <a:endParaRPr lang="en-US" sz="3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Solar Ship:</a:t>
            </a:r>
            <a:endParaRPr lang="en-US" dirty="0"/>
          </a:p>
        </p:txBody>
      </p:sp>
      <p:pic>
        <p:nvPicPr>
          <p:cNvPr id="67586" name="Picture 2" descr="Six sun-powered ships | The Fat Cat Collective"/>
          <p:cNvPicPr>
            <a:picLocks noChangeAspect="1" noChangeArrowheads="1"/>
          </p:cNvPicPr>
          <p:nvPr/>
        </p:nvPicPr>
        <p:blipFill>
          <a:blip r:embed="rId2"/>
          <a:srcRect/>
          <a:stretch>
            <a:fillRect/>
          </a:stretch>
        </p:blipFill>
        <p:spPr bwMode="auto">
          <a:xfrm>
            <a:off x="533400" y="1447800"/>
            <a:ext cx="7696200" cy="5255406"/>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Solar Car:</a:t>
            </a:r>
            <a:endParaRPr lang="en-US" dirty="0"/>
          </a:p>
        </p:txBody>
      </p:sp>
      <p:pic>
        <p:nvPicPr>
          <p:cNvPr id="68610" name="Picture 2" descr="Solar Cars – Pros And Cons | CarTrade Blog"/>
          <p:cNvPicPr>
            <a:picLocks noChangeAspect="1" noChangeArrowheads="1"/>
          </p:cNvPicPr>
          <p:nvPr/>
        </p:nvPicPr>
        <p:blipFill>
          <a:blip r:embed="rId2"/>
          <a:srcRect/>
          <a:stretch>
            <a:fillRect/>
          </a:stretch>
        </p:blipFill>
        <p:spPr bwMode="auto">
          <a:xfrm>
            <a:off x="4191000" y="0"/>
            <a:ext cx="4572000" cy="2971800"/>
          </a:xfrm>
          <a:prstGeom prst="rect">
            <a:avLst/>
          </a:prstGeom>
          <a:noFill/>
        </p:spPr>
      </p:pic>
      <p:pic>
        <p:nvPicPr>
          <p:cNvPr id="68612" name="Picture 4" descr="63-year-old Bengaluru man travels 3,000 km in self-built solar car |  Trending News,The Indian Express"/>
          <p:cNvPicPr>
            <a:picLocks noChangeAspect="1" noChangeArrowheads="1"/>
          </p:cNvPicPr>
          <p:nvPr/>
        </p:nvPicPr>
        <p:blipFill>
          <a:blip r:embed="rId3"/>
          <a:srcRect/>
          <a:stretch>
            <a:fillRect/>
          </a:stretch>
        </p:blipFill>
        <p:spPr bwMode="auto">
          <a:xfrm>
            <a:off x="0" y="2971800"/>
            <a:ext cx="5867400" cy="40386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Solar parking:</a:t>
            </a:r>
            <a:endParaRPr lang="en-US" dirty="0"/>
          </a:p>
        </p:txBody>
      </p:sp>
      <p:pic>
        <p:nvPicPr>
          <p:cNvPr id="69634" name="Picture 2" descr="Southern India Boasts World's First Fully Solar Powered Airport | PTV News"/>
          <p:cNvPicPr>
            <a:picLocks noChangeAspect="1" noChangeArrowheads="1"/>
          </p:cNvPicPr>
          <p:nvPr/>
        </p:nvPicPr>
        <p:blipFill>
          <a:blip r:embed="rId2"/>
          <a:srcRect/>
          <a:stretch>
            <a:fillRect/>
          </a:stretch>
        </p:blipFill>
        <p:spPr bwMode="auto">
          <a:xfrm>
            <a:off x="152400" y="1143000"/>
            <a:ext cx="8870134" cy="53340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457200" y="274638"/>
            <a:ext cx="8229600" cy="563562"/>
          </a:xfrm>
        </p:spPr>
        <p:txBody>
          <a:bodyPr>
            <a:normAutofit fontScale="90000"/>
          </a:bodyPr>
          <a:lstStyle/>
          <a:p>
            <a:r>
              <a:rPr lang="en-US" dirty="0" smtClean="0"/>
              <a:t>Floating Solar:</a:t>
            </a:r>
            <a:endParaRPr lang="en-US" dirty="0"/>
          </a:p>
        </p:txBody>
      </p:sp>
      <p:pic>
        <p:nvPicPr>
          <p:cNvPr id="70660" name="Picture 4" descr="India's Largest Floating Solar Plant Installed In Kerala Aims To Provide  24X7 Affordable Power In The State"/>
          <p:cNvPicPr>
            <a:picLocks noChangeAspect="1" noChangeArrowheads="1"/>
          </p:cNvPicPr>
          <p:nvPr/>
        </p:nvPicPr>
        <p:blipFill>
          <a:blip r:embed="rId2"/>
          <a:srcRect/>
          <a:stretch>
            <a:fillRect/>
          </a:stretch>
        </p:blipFill>
        <p:spPr bwMode="auto">
          <a:xfrm>
            <a:off x="0" y="990600"/>
            <a:ext cx="9144000" cy="58674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Solar Power Applications  #solarenergy,solarpanels,solarpower,solarpanelsforhome,solarpanelkits,solarpoweredgenerator,solarshingles,solarpowersystem,solarpanelin…"/>
          <p:cNvPicPr>
            <a:picLocks noChangeAspect="1" noChangeArrowheads="1"/>
          </p:cNvPicPr>
          <p:nvPr/>
        </p:nvPicPr>
        <p:blipFill>
          <a:blip r:embed="rId2"/>
          <a:srcRect/>
          <a:stretch>
            <a:fillRect/>
          </a:stretch>
        </p:blipFill>
        <p:spPr bwMode="auto">
          <a:xfrm>
            <a:off x="457200" y="228599"/>
            <a:ext cx="8458200" cy="6531429"/>
          </a:xfrm>
          <a:prstGeom prst="rect">
            <a:avLst/>
          </a:prstGeom>
          <a:noFill/>
        </p:spPr>
      </p:pic>
      <p:sp>
        <p:nvSpPr>
          <p:cNvPr id="2" name="Content Placeholder 1"/>
          <p:cNvSpPr>
            <a:spLocks noGrp="1"/>
          </p:cNvSpPr>
          <p:nvPr>
            <p:ph idx="1"/>
          </p:nvPr>
        </p:nvSpPr>
        <p:spPr>
          <a:xfrm>
            <a:off x="2971800" y="4876800"/>
            <a:ext cx="3810000" cy="499871"/>
          </a:xfrm>
          <a:noFill/>
          <a:ln>
            <a:noFill/>
          </a:ln>
        </p:spPr>
        <p:style>
          <a:lnRef idx="2">
            <a:schemeClr val="dk1"/>
          </a:lnRef>
          <a:fillRef idx="1">
            <a:schemeClr val="lt1"/>
          </a:fillRef>
          <a:effectRef idx="0">
            <a:schemeClr val="dk1"/>
          </a:effectRef>
          <a:fontRef idx="minor">
            <a:schemeClr val="dk1"/>
          </a:fontRef>
        </p:style>
        <p:txBody>
          <a:bodyPr>
            <a:noAutofit/>
          </a:bodyPr>
          <a:lstStyle/>
          <a:p>
            <a:pPr algn="ctr">
              <a:buNone/>
            </a:pPr>
            <a:r>
              <a:rPr lang="en-US" sz="3600" b="1" dirty="0" smtClean="0"/>
              <a:t>Thank You</a:t>
            </a:r>
            <a:endParaRPr lang="en-US" sz="3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314325" y="1600200"/>
            <a:ext cx="8829675" cy="391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228600" y="1390650"/>
            <a:ext cx="8686800" cy="4076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4724400"/>
            <a:ext cx="8382000" cy="1282891"/>
          </a:xfrm>
        </p:spPr>
        <p:txBody>
          <a:bodyPr>
            <a:normAutofit lnSpcReduction="10000"/>
          </a:bodyPr>
          <a:lstStyle/>
          <a:p>
            <a:pPr algn="just"/>
            <a:r>
              <a:rPr lang="en-US" dirty="0" smtClean="0"/>
              <a:t>The electric field created in the space charge region will not allow the electrons and holes to jump into the other layer.</a:t>
            </a:r>
            <a:endParaRPr lang="en-US" dirty="0"/>
          </a:p>
        </p:txBody>
      </p:sp>
      <p:sp>
        <p:nvSpPr>
          <p:cNvPr id="3" name="Title 2"/>
          <p:cNvSpPr>
            <a:spLocks noGrp="1"/>
          </p:cNvSpPr>
          <p:nvPr>
            <p:ph type="title"/>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0" y="152400"/>
            <a:ext cx="8924925" cy="4371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a:bodyPr>
          <a:lstStyle/>
          <a:p>
            <a:r>
              <a:rPr lang="en-US" sz="3600" b="0" i="1" dirty="0" smtClean="0"/>
              <a:t>Solar cell layers:</a:t>
            </a:r>
            <a:endParaRPr lang="en-US" sz="3600" b="0" i="1" dirty="0"/>
          </a:p>
        </p:txBody>
      </p:sp>
      <p:pic>
        <p:nvPicPr>
          <p:cNvPr id="33794" name="Picture 2"/>
          <p:cNvPicPr>
            <a:picLocks noChangeAspect="1" noChangeArrowheads="1"/>
          </p:cNvPicPr>
          <p:nvPr/>
        </p:nvPicPr>
        <p:blipFill>
          <a:blip r:embed="rId2"/>
          <a:srcRect/>
          <a:stretch>
            <a:fillRect/>
          </a:stretch>
        </p:blipFill>
        <p:spPr bwMode="auto">
          <a:xfrm>
            <a:off x="685800" y="1514475"/>
            <a:ext cx="7724775" cy="534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ustom 1">
      <a:majorFont>
        <a:latin typeface="Times New Roman"/>
        <a:ea typeface=""/>
        <a:cs typeface=""/>
      </a:majorFont>
      <a:minorFont>
        <a:latin typeface="Times New Roman"/>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2228</TotalTime>
  <Words>1582</Words>
  <Application>Microsoft Office PowerPoint</Application>
  <PresentationFormat>On-screen Show (4:3)</PresentationFormat>
  <Paragraphs>143</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Concourse</vt:lpstr>
      <vt:lpstr> Unit 2 Solar PV Systems</vt:lpstr>
      <vt:lpstr>Topics to be covered in this unit:</vt:lpstr>
      <vt:lpstr>Solar cell fundamentals:</vt:lpstr>
      <vt:lpstr>Slide 4</vt:lpstr>
      <vt:lpstr>Slide 5</vt:lpstr>
      <vt:lpstr>Slide 6</vt:lpstr>
      <vt:lpstr>Slide 7</vt:lpstr>
      <vt:lpstr>Slide 8</vt:lpstr>
      <vt:lpstr>Solar cell layers:</vt:lpstr>
      <vt:lpstr>Slide 10</vt:lpstr>
      <vt:lpstr>When sunlight (Photon) hits the cell:</vt:lpstr>
      <vt:lpstr>Slide 12</vt:lpstr>
      <vt:lpstr>Slide 13</vt:lpstr>
      <vt:lpstr>Characteristics of Solar Cell:</vt:lpstr>
      <vt:lpstr>Slide 15</vt:lpstr>
      <vt:lpstr>Slide 16</vt:lpstr>
      <vt:lpstr>Variation of output power w.r.t change in irradiation:</vt:lpstr>
      <vt:lpstr>Variation of output power w.r.t change in Temperature:</vt:lpstr>
      <vt:lpstr>Slide 19</vt:lpstr>
      <vt:lpstr>Classification of Solar Cells:</vt:lpstr>
      <vt:lpstr>First Generation Solar Panels:</vt:lpstr>
      <vt:lpstr>1. Monocrystalline Solar Panels</vt:lpstr>
      <vt:lpstr>2. Polycrystalline Solar cells</vt:lpstr>
      <vt:lpstr>Slide 24</vt:lpstr>
      <vt:lpstr>Second Generation solar cell:</vt:lpstr>
      <vt:lpstr>Slide 26</vt:lpstr>
      <vt:lpstr>Slide 27</vt:lpstr>
      <vt:lpstr>Third Generation Solar Panels</vt:lpstr>
      <vt:lpstr>Construction of module, panel and array</vt:lpstr>
      <vt:lpstr>Solar PV Module:</vt:lpstr>
      <vt:lpstr>Problems to be taken care off:</vt:lpstr>
      <vt:lpstr>Slide 32</vt:lpstr>
      <vt:lpstr>Solar PV Panel:</vt:lpstr>
      <vt:lpstr>Slide 34</vt:lpstr>
      <vt:lpstr>Slide 35</vt:lpstr>
      <vt:lpstr>Slide 36</vt:lpstr>
      <vt:lpstr>Slide 37</vt:lpstr>
      <vt:lpstr>Solar PV Array:</vt:lpstr>
      <vt:lpstr>Slide 39</vt:lpstr>
      <vt:lpstr>Slide 40</vt:lpstr>
      <vt:lpstr>Slide 41</vt:lpstr>
      <vt:lpstr>Stand-alone and grid connected</vt:lpstr>
      <vt:lpstr>Slide 43</vt:lpstr>
      <vt:lpstr>Connection Diagram as per HESCOM norms:</vt:lpstr>
      <vt:lpstr>Applications –</vt:lpstr>
      <vt:lpstr>1. Solar PV Street lighting:</vt:lpstr>
      <vt:lpstr>Slide 47</vt:lpstr>
      <vt:lpstr>Street Light Design calculation:</vt:lpstr>
      <vt:lpstr>2. domestic lighting </vt:lpstr>
      <vt:lpstr>3. Solar water pumping system:</vt:lpstr>
      <vt:lpstr>Slide 51</vt:lpstr>
      <vt:lpstr>Other applications: (Not in syllabus)</vt:lpstr>
      <vt:lpstr>Solar Ship:</vt:lpstr>
      <vt:lpstr>Solar Car:</vt:lpstr>
      <vt:lpstr>Solar parking:</vt:lpstr>
      <vt:lpstr>Floating Solar:</vt:lpstr>
      <vt:lpstr>Slide 57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Unit 2 Solar PV Systems</dc:title>
  <dc:creator>EE</dc:creator>
  <cp:lastModifiedBy>EE</cp:lastModifiedBy>
  <cp:revision>179</cp:revision>
  <dcterms:created xsi:type="dcterms:W3CDTF">2006-08-16T00:00:00Z</dcterms:created>
  <dcterms:modified xsi:type="dcterms:W3CDTF">2021-12-02T05:24:03Z</dcterms:modified>
</cp:coreProperties>
</file>